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80" r:id="rId4"/>
    <p:sldId id="279" r:id="rId5"/>
    <p:sldId id="281" r:id="rId6"/>
    <p:sldId id="259" r:id="rId7"/>
    <p:sldId id="278" r:id="rId8"/>
    <p:sldId id="282" r:id="rId9"/>
    <p:sldId id="286" r:id="rId10"/>
    <p:sldId id="283" r:id="rId11"/>
    <p:sldId id="284" r:id="rId12"/>
    <p:sldId id="285" r:id="rId13"/>
    <p:sldId id="287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40" autoAdjust="0"/>
    <p:restoredTop sz="90929"/>
  </p:normalViewPr>
  <p:slideViewPr>
    <p:cSldViewPr>
      <p:cViewPr>
        <p:scale>
          <a:sx n="80" d="100"/>
          <a:sy n="80" d="100"/>
        </p:scale>
        <p:origin x="-72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8"/>
    </p:cViewPr>
  </p:sorterViewPr>
  <p:notesViewPr>
    <p:cSldViewPr>
      <p:cViewPr varScale="1">
        <p:scale>
          <a:sx n="39" d="100"/>
          <a:sy n="39" d="100"/>
        </p:scale>
        <p:origin x="-219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CE3393-F134-48F1-9FC7-785E85DFEDC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3393-F134-48F1-9FC7-785E85DFEDC8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AC307-64BC-4555-B036-A38A5E804AF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2B35E-4E90-4F60-98C1-ACA8C4341A4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2A88B-2A75-42F0-A8E6-8CEF0161EC0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18CD7-5036-411D-A94F-E8EFA81A17E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D8E7E-E076-489D-B407-42D2C1EB45F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FA5AA-8188-4E4C-8222-6DA637A3BFC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2BB34-8F57-4BBC-9875-764F2CBAF4A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8CC6F-F05E-42EC-A458-A11B45AADCF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90752-9A58-4CEF-921D-77B6D92718F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7BFB6-4681-4618-B9EA-91D47803089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8BCC9-66B3-4437-8BC4-EDE2CA7889A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99FF"/>
            </a:gs>
            <a:gs pos="100000">
              <a:srgbClr val="0000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67F6B2-AD30-4B35-8DDD-B6535C3332EF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6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25.x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907704" y="1412776"/>
            <a:ext cx="57912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8800" b="1" dirty="0">
                <a:latin typeface="Monotype Corsiva" pitchFamily="66" charset="0"/>
              </a:rPr>
              <a:t>     </a:t>
            </a:r>
            <a:r>
              <a:rPr lang="pl-PL" sz="6600" b="1" dirty="0" smtClean="0">
                <a:solidFill>
                  <a:srgbClr val="FFFFFF"/>
                </a:solidFill>
                <a:latin typeface="Garamond" pitchFamily="18" charset="0"/>
              </a:rPr>
              <a:t>BRYŁY   </a:t>
            </a:r>
            <a:r>
              <a:rPr lang="pl-PL" sz="6600" b="1" dirty="0">
                <a:solidFill>
                  <a:srgbClr val="FFFFFF"/>
                </a:solidFill>
                <a:latin typeface="Garamond" pitchFamily="18" charset="0"/>
              </a:rPr>
              <a:t>OBROTOWE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6671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36912"/>
            <a:ext cx="425993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259632" y="3284984"/>
            <a:ext cx="1728192" cy="1800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762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1259632" y="4797152"/>
            <a:ext cx="1728192" cy="64807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7"/>
          <p:cNvCxnSpPr>
            <a:stCxn id="6" idx="2"/>
            <a:endCxn id="5" idx="6"/>
          </p:cNvCxnSpPr>
          <p:nvPr/>
        </p:nvCxnSpPr>
        <p:spPr>
          <a:xfrm flipV="1">
            <a:off x="1259632" y="3284984"/>
            <a:ext cx="1728192" cy="18362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a 4"/>
          <p:cNvSpPr/>
          <p:nvPr/>
        </p:nvSpPr>
        <p:spPr>
          <a:xfrm>
            <a:off x="1259632" y="2996952"/>
            <a:ext cx="1728192" cy="57606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789040"/>
            <a:ext cx="792088" cy="35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789040"/>
            <a:ext cx="474340" cy="49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5157192"/>
            <a:ext cx="22541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4941168"/>
            <a:ext cx="171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3861048"/>
            <a:ext cx="504056" cy="55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3" y="260648"/>
            <a:ext cx="12908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484784"/>
            <a:ext cx="127214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8024" y="1988840"/>
            <a:ext cx="22398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3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32040" y="908720"/>
            <a:ext cx="1651620" cy="4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4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76056" y="2492896"/>
            <a:ext cx="1080120" cy="42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5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76056" y="2996952"/>
            <a:ext cx="1512168" cy="83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6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220072" y="3933056"/>
            <a:ext cx="8763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7" name="Picture 1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6056" y="4653136"/>
            <a:ext cx="12961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8" name="Picture 1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76056" y="5157192"/>
            <a:ext cx="14355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9" name="Picture 1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076056" y="5733256"/>
            <a:ext cx="314940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0" name="Picture 20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452320" y="3140968"/>
            <a:ext cx="14421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2" name="Picture 2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428515" y="3789040"/>
            <a:ext cx="171548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3" name="Picture 23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452320" y="4365104"/>
            <a:ext cx="1381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8509457" cy="308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535993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40968"/>
            <a:ext cx="329369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115616" y="3645024"/>
            <a:ext cx="1368152" cy="21602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7"/>
          <p:cNvCxnSpPr>
            <a:stCxn id="6" idx="2"/>
            <a:endCxn id="5" idx="6"/>
          </p:cNvCxnSpPr>
          <p:nvPr/>
        </p:nvCxnSpPr>
        <p:spPr>
          <a:xfrm flipV="1">
            <a:off x="1115616" y="3645024"/>
            <a:ext cx="1368152" cy="216024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a 4"/>
          <p:cNvSpPr/>
          <p:nvPr/>
        </p:nvSpPr>
        <p:spPr>
          <a:xfrm>
            <a:off x="1115616" y="3429000"/>
            <a:ext cx="1368152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1115616" y="5589240"/>
            <a:ext cx="1368152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Łuk 8"/>
          <p:cNvSpPr/>
          <p:nvPr/>
        </p:nvSpPr>
        <p:spPr>
          <a:xfrm>
            <a:off x="1115616" y="5301208"/>
            <a:ext cx="648072" cy="1080120"/>
          </a:xfrm>
          <a:prstGeom prst="arc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517232"/>
            <a:ext cx="381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5805264"/>
            <a:ext cx="209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5589240"/>
            <a:ext cx="1714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4509120"/>
            <a:ext cx="360040" cy="50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4149080"/>
            <a:ext cx="720080" cy="25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Łącznik prosty 16"/>
          <p:cNvCxnSpPr>
            <a:stCxn id="5" idx="6"/>
          </p:cNvCxnSpPr>
          <p:nvPr/>
        </p:nvCxnSpPr>
        <p:spPr>
          <a:xfrm>
            <a:off x="2483768" y="3645024"/>
            <a:ext cx="1152128" cy="2160240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>
            <a:off x="1115616" y="5805264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>
            <a:stCxn id="6" idx="2"/>
          </p:cNvCxnSpPr>
          <p:nvPr/>
        </p:nvCxnSpPr>
        <p:spPr>
          <a:xfrm>
            <a:off x="1115616" y="5805264"/>
            <a:ext cx="2520280" cy="0"/>
          </a:xfrm>
          <a:prstGeom prst="line">
            <a:avLst/>
          </a:prstGeom>
          <a:ln w="38100">
            <a:solidFill>
              <a:schemeClr val="accent4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Łuk 22"/>
          <p:cNvSpPr/>
          <p:nvPr/>
        </p:nvSpPr>
        <p:spPr>
          <a:xfrm rot="9840417">
            <a:off x="2114191" y="4044909"/>
            <a:ext cx="360040" cy="504056"/>
          </a:xfrm>
          <a:prstGeom prst="arc">
            <a:avLst>
              <a:gd name="adj1" fmla="val 14192398"/>
              <a:gd name="adj2" fmla="val 2752790"/>
            </a:avLst>
          </a:prstGeom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349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4077072"/>
            <a:ext cx="4095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rójkąt równoramienny 24"/>
          <p:cNvSpPr/>
          <p:nvPr/>
        </p:nvSpPr>
        <p:spPr>
          <a:xfrm>
            <a:off x="6156176" y="476672"/>
            <a:ext cx="2520280" cy="2160240"/>
          </a:xfrm>
          <a:prstGeom prst="triangle">
            <a:avLst>
              <a:gd name="adj" fmla="val 51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7" name="Łącznik prosty 26"/>
          <p:cNvCxnSpPr>
            <a:stCxn id="25" idx="0"/>
            <a:endCxn id="25" idx="3"/>
          </p:cNvCxnSpPr>
          <p:nvPr/>
        </p:nvCxnSpPr>
        <p:spPr>
          <a:xfrm>
            <a:off x="7450491" y="476672"/>
            <a:ext cx="0" cy="21602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1556792"/>
            <a:ext cx="360040" cy="50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2708920"/>
            <a:ext cx="504056" cy="54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1124744"/>
            <a:ext cx="402332" cy="43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1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44408" y="980728"/>
            <a:ext cx="46528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2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95936" y="1916832"/>
            <a:ext cx="1368152" cy="87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3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5936" y="2852936"/>
            <a:ext cx="223537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4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95936" y="3429000"/>
            <a:ext cx="109362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5" name="Picture 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95936" y="4149080"/>
            <a:ext cx="3886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6" name="Picture 1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95936" y="4869160"/>
            <a:ext cx="828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9" name="Picture 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95936" y="5661248"/>
            <a:ext cx="962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76056" y="5013176"/>
            <a:ext cx="15647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04248" y="5013176"/>
            <a:ext cx="1689721" cy="44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95936" y="6093296"/>
            <a:ext cx="33813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00" decel="100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23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2936"/>
            <a:ext cx="691704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2987824" y="1628800"/>
            <a:ext cx="3672408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Zadanie do rozwiązania</a:t>
            </a:r>
            <a:endParaRPr lang="pl-PL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00200" y="1524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>
                <a:solidFill>
                  <a:srgbClr val="FF0066"/>
                </a:solidFill>
              </a:rPr>
              <a:t>  </a:t>
            </a:r>
            <a:r>
              <a:rPr lang="pl-PL" sz="5400" b="1" i="1">
                <a:solidFill>
                  <a:schemeClr val="bg1"/>
                </a:solidFill>
              </a:rPr>
              <a:t>SIATKA  WALCA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295525" y="1327150"/>
            <a:ext cx="1543050" cy="1416050"/>
          </a:xfrm>
          <a:prstGeom prst="ellipse">
            <a:avLst/>
          </a:prstGeom>
          <a:solidFill>
            <a:srgbClr val="BE3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295525" y="4908550"/>
            <a:ext cx="1543050" cy="1416050"/>
          </a:xfrm>
          <a:prstGeom prst="ellipse">
            <a:avLst/>
          </a:prstGeom>
          <a:solidFill>
            <a:srgbClr val="BE3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3600">
              <a:solidFill>
                <a:srgbClr val="66CCFF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981325" y="5562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057525" y="19812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38125" y="2743200"/>
            <a:ext cx="5757863" cy="2159000"/>
          </a:xfrm>
          <a:prstGeom prst="rect">
            <a:avLst/>
          </a:prstGeom>
          <a:solidFill>
            <a:srgbClr val="BE3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i="1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38125" y="4876800"/>
            <a:ext cx="57578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38125" y="2743200"/>
            <a:ext cx="0" cy="215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189288" y="4876800"/>
            <a:ext cx="4016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r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8600" y="3429000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H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971925" y="4114800"/>
            <a:ext cx="14382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400" b="1" i="1"/>
              <a:t>2</a:t>
            </a:r>
            <a:r>
              <a:rPr lang="pl-PL" sz="4400" b="1" i="1">
                <a:cs typeface="Times New Roman" pitchFamily="18" charset="0"/>
                <a:sym typeface="Symbol" pitchFamily="18" charset="2"/>
              </a:rPr>
              <a:t> </a:t>
            </a:r>
            <a:r>
              <a:rPr lang="pl-PL" sz="4400" b="1" i="1"/>
              <a:t>r</a:t>
            </a:r>
          </a:p>
          <a:p>
            <a:endParaRPr lang="pl-PL" sz="4400" b="1" i="1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019800" y="2996952"/>
            <a:ext cx="312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400" b="1" dirty="0">
                <a:solidFill>
                  <a:schemeClr val="bg1"/>
                </a:solidFill>
              </a:rPr>
              <a:t>P</a:t>
            </a:r>
            <a:r>
              <a:rPr lang="pl-PL" sz="4400" b="1" baseline="-25000" dirty="0">
                <a:solidFill>
                  <a:schemeClr val="bg1"/>
                </a:solidFill>
              </a:rPr>
              <a:t>b</a:t>
            </a:r>
            <a:r>
              <a:rPr lang="pl-PL" sz="4400" b="1" dirty="0">
                <a:solidFill>
                  <a:schemeClr val="bg1"/>
                </a:solidFill>
              </a:rPr>
              <a:t> = 2 </a:t>
            </a:r>
            <a:r>
              <a:rPr lang="pl-PL" sz="4400" b="1" dirty="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400" b="1" dirty="0">
                <a:solidFill>
                  <a:schemeClr val="bg1"/>
                </a:solidFill>
              </a:rPr>
              <a:t> </a:t>
            </a:r>
            <a:r>
              <a:rPr lang="pl-PL" sz="4400" b="1" dirty="0" err="1">
                <a:solidFill>
                  <a:schemeClr val="bg1"/>
                </a:solidFill>
              </a:rPr>
              <a:t>r</a:t>
            </a:r>
            <a:r>
              <a:rPr lang="pl-PL" sz="4400" b="1" dirty="0">
                <a:solidFill>
                  <a:schemeClr val="bg1"/>
                </a:solidFill>
              </a:rPr>
              <a:t> H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355976" y="1412776"/>
            <a:ext cx="243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400" b="1" dirty="0" err="1">
                <a:solidFill>
                  <a:schemeClr val="bg1"/>
                </a:solidFill>
              </a:rPr>
              <a:t>P</a:t>
            </a:r>
            <a:r>
              <a:rPr lang="pl-PL" sz="4400" b="1" baseline="-25000" dirty="0" err="1">
                <a:solidFill>
                  <a:schemeClr val="bg1"/>
                </a:solidFill>
              </a:rPr>
              <a:t>p</a:t>
            </a:r>
            <a:r>
              <a:rPr lang="pl-PL" sz="4400" b="1" baseline="-25000" dirty="0">
                <a:solidFill>
                  <a:schemeClr val="bg1"/>
                </a:solidFill>
              </a:rPr>
              <a:t> </a:t>
            </a:r>
            <a:r>
              <a:rPr lang="pl-PL" sz="4400" b="1" dirty="0">
                <a:solidFill>
                  <a:schemeClr val="bg1"/>
                </a:solidFill>
              </a:rPr>
              <a:t>= </a:t>
            </a:r>
            <a:r>
              <a:rPr lang="pl-PL" sz="4400" b="1" dirty="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400" b="1" dirty="0">
                <a:solidFill>
                  <a:schemeClr val="bg1"/>
                </a:solidFill>
              </a:rPr>
              <a:t> </a:t>
            </a:r>
            <a:r>
              <a:rPr lang="pl-PL" sz="4400" b="1" dirty="0" err="1">
                <a:solidFill>
                  <a:schemeClr val="bg1"/>
                </a:solidFill>
              </a:rPr>
              <a:t>r</a:t>
            </a:r>
            <a:r>
              <a:rPr lang="pl-PL" sz="4400" b="1" dirty="0">
                <a:solidFill>
                  <a:schemeClr val="bg1"/>
                </a:solidFill>
              </a:rPr>
              <a:t> </a:t>
            </a:r>
            <a:r>
              <a:rPr lang="pl-PL" sz="4400" b="1" baseline="30000" dirty="0">
                <a:solidFill>
                  <a:schemeClr val="bg1"/>
                </a:solidFill>
              </a:rPr>
              <a:t>2</a:t>
            </a:r>
            <a:r>
              <a:rPr lang="pl-PL" sz="4400" b="1" dirty="0">
                <a:solidFill>
                  <a:schemeClr val="bg1"/>
                </a:solidFill>
              </a:rPr>
              <a:t> </a:t>
            </a:r>
          </a:p>
          <a:p>
            <a:endParaRPr lang="pl-PL" sz="4400" b="1" dirty="0">
              <a:solidFill>
                <a:schemeClr val="bg1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114800" y="4941168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400" b="1" dirty="0" err="1">
                <a:solidFill>
                  <a:schemeClr val="bg1"/>
                </a:solidFill>
              </a:rPr>
              <a:t>P</a:t>
            </a:r>
            <a:r>
              <a:rPr lang="pl-PL" sz="4400" b="1" baseline="-25000" dirty="0" err="1">
                <a:solidFill>
                  <a:schemeClr val="bg1"/>
                </a:solidFill>
              </a:rPr>
              <a:t>c</a:t>
            </a:r>
            <a:r>
              <a:rPr lang="pl-PL" sz="4400" b="1" dirty="0">
                <a:solidFill>
                  <a:schemeClr val="bg1"/>
                </a:solidFill>
              </a:rPr>
              <a:t> = 2 </a:t>
            </a:r>
            <a:r>
              <a:rPr lang="pl-PL" sz="4400" b="1" dirty="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400" b="1" dirty="0">
                <a:solidFill>
                  <a:schemeClr val="bg1"/>
                </a:solidFill>
              </a:rPr>
              <a:t> </a:t>
            </a:r>
            <a:r>
              <a:rPr lang="pl-PL" sz="4400" b="1" dirty="0" err="1">
                <a:solidFill>
                  <a:schemeClr val="bg1"/>
                </a:solidFill>
              </a:rPr>
              <a:t>r</a:t>
            </a:r>
            <a:r>
              <a:rPr lang="pl-PL" sz="4400" b="1" dirty="0">
                <a:solidFill>
                  <a:schemeClr val="bg1"/>
                </a:solidFill>
              </a:rPr>
              <a:t> </a:t>
            </a:r>
            <a:r>
              <a:rPr lang="pl-PL" sz="4400" b="1" baseline="30000" dirty="0">
                <a:solidFill>
                  <a:schemeClr val="bg1"/>
                </a:solidFill>
              </a:rPr>
              <a:t>2</a:t>
            </a:r>
            <a:r>
              <a:rPr lang="pl-PL" sz="4400" b="1" dirty="0">
                <a:solidFill>
                  <a:schemeClr val="bg1"/>
                </a:solidFill>
              </a:rPr>
              <a:t> + 2</a:t>
            </a:r>
            <a:r>
              <a:rPr lang="pl-PL" sz="4400" b="1" dirty="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400" b="1" dirty="0">
                <a:solidFill>
                  <a:schemeClr val="bg1"/>
                </a:solidFill>
              </a:rPr>
              <a:t> </a:t>
            </a:r>
            <a:r>
              <a:rPr lang="pl-PL" sz="4400" b="1" dirty="0" err="1">
                <a:solidFill>
                  <a:schemeClr val="bg1"/>
                </a:solidFill>
              </a:rPr>
              <a:t>r</a:t>
            </a:r>
            <a:r>
              <a:rPr lang="pl-PL" sz="4400" b="1" dirty="0">
                <a:solidFill>
                  <a:schemeClr val="bg1"/>
                </a:solidFill>
              </a:rPr>
              <a:t> H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114800" y="5733256"/>
            <a:ext cx="502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400" b="1" dirty="0" err="1">
                <a:solidFill>
                  <a:schemeClr val="bg1"/>
                </a:solidFill>
              </a:rPr>
              <a:t>P</a:t>
            </a:r>
            <a:r>
              <a:rPr lang="pl-PL" sz="4400" b="1" baseline="-25000" dirty="0" err="1">
                <a:solidFill>
                  <a:schemeClr val="bg1"/>
                </a:solidFill>
              </a:rPr>
              <a:t>c</a:t>
            </a:r>
            <a:r>
              <a:rPr lang="pl-PL" sz="4400" b="1" dirty="0">
                <a:solidFill>
                  <a:schemeClr val="bg1"/>
                </a:solidFill>
              </a:rPr>
              <a:t> = 2 </a:t>
            </a:r>
            <a:r>
              <a:rPr lang="pl-PL" sz="4400" b="1" dirty="0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400" b="1" dirty="0">
                <a:solidFill>
                  <a:schemeClr val="bg1"/>
                </a:solidFill>
              </a:rPr>
              <a:t> </a:t>
            </a:r>
            <a:r>
              <a:rPr lang="pl-PL" sz="4400" b="1" dirty="0" smtClean="0">
                <a:solidFill>
                  <a:schemeClr val="bg1"/>
                </a:solidFill>
              </a:rPr>
              <a:t>(</a:t>
            </a:r>
            <a:r>
              <a:rPr lang="pl-PL" sz="4400" b="1" dirty="0" err="1" smtClean="0">
                <a:solidFill>
                  <a:schemeClr val="bg1"/>
                </a:solidFill>
              </a:rPr>
              <a:t>r</a:t>
            </a:r>
            <a:r>
              <a:rPr lang="pl-PL" sz="4400" b="1" dirty="0" smtClean="0">
                <a:solidFill>
                  <a:schemeClr val="bg1"/>
                </a:solidFill>
              </a:rPr>
              <a:t> + H)</a:t>
            </a:r>
            <a:endParaRPr lang="pl-PL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525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25"/>
                            </p:stCondLst>
                            <p:childTnLst>
                              <p:par>
                                <p:cTn id="4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525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25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525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25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475"/>
                            </p:stCondLst>
                            <p:childTnLst>
                              <p:par>
                                <p:cTn id="66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75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375"/>
                            </p:stCondLst>
                            <p:childTnLst>
                              <p:par>
                                <p:cTn id="73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75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nimBg="1"/>
      <p:bldP spid="6148" grpId="0" animBg="1" autoUpdateAnimBg="0"/>
      <p:bldP spid="6149" grpId="0" animBg="1"/>
      <p:bldP spid="6150" grpId="0" animBg="1"/>
      <p:bldP spid="6151" grpId="0" animBg="1" autoUpdateAnimBg="0"/>
      <p:bldP spid="6152" grpId="0" animBg="1"/>
      <p:bldP spid="6153" grpId="0" animBg="1"/>
      <p:bldP spid="6154" grpId="0" autoUpdateAnimBg="0"/>
      <p:bldP spid="6155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1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067944" y="4653136"/>
            <a:ext cx="441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 </a:t>
            </a:r>
            <a:r>
              <a:rPr lang="pl-PL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pl-PL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= </a:t>
            </a:r>
            <a:r>
              <a:rPr lang="pl-PL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pl-PL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66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pl-PL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>
                <a:solidFill>
                  <a:srgbClr val="FF0066"/>
                </a:solidFill>
              </a:rPr>
              <a:t>  </a:t>
            </a:r>
            <a:r>
              <a:rPr lang="pl-PL" sz="5400" b="1" i="1">
                <a:solidFill>
                  <a:schemeClr val="bg1"/>
                </a:solidFill>
              </a:rPr>
              <a:t>OBJĘTOŚĆ  WALCA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685800" y="1828800"/>
            <a:ext cx="2676525" cy="3962400"/>
            <a:chOff x="432" y="1152"/>
            <a:chExt cx="1686" cy="2496"/>
          </a:xfrm>
        </p:grpSpPr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438" y="1211"/>
              <a:ext cx="1680" cy="2437"/>
              <a:chOff x="336" y="2016"/>
              <a:chExt cx="1296" cy="1968"/>
            </a:xfrm>
          </p:grpSpPr>
          <p:grpSp>
            <p:nvGrpSpPr>
              <p:cNvPr id="7174" name="Group 6"/>
              <p:cNvGrpSpPr>
                <a:grpSpLocks/>
              </p:cNvGrpSpPr>
              <p:nvPr/>
            </p:nvGrpSpPr>
            <p:grpSpPr bwMode="auto">
              <a:xfrm>
                <a:off x="336" y="2016"/>
                <a:ext cx="1296" cy="1968"/>
                <a:chOff x="336" y="2016"/>
                <a:chExt cx="1296" cy="1968"/>
              </a:xfrm>
            </p:grpSpPr>
            <p:sp>
              <p:nvSpPr>
                <p:cNvPr id="7175" name="AutoShape 7"/>
                <p:cNvSpPr>
                  <a:spLocks noChangeArrowheads="1"/>
                </p:cNvSpPr>
                <p:nvPr/>
              </p:nvSpPr>
              <p:spPr bwMode="auto">
                <a:xfrm>
                  <a:off x="336" y="2016"/>
                  <a:ext cx="1296" cy="1968"/>
                </a:xfrm>
                <a:prstGeom prst="can">
                  <a:avLst>
                    <a:gd name="adj" fmla="val 37963"/>
                  </a:avLst>
                </a:prstGeom>
                <a:gradFill rotWithShape="0">
                  <a:gsLst>
                    <a:gs pos="0">
                      <a:srgbClr val="CC3300"/>
                    </a:gs>
                    <a:gs pos="50000">
                      <a:srgbClr val="FF6600"/>
                    </a:gs>
                    <a:gs pos="100000">
                      <a:srgbClr val="CC3300"/>
                    </a:gs>
                  </a:gsLst>
                  <a:lin ang="0" scaled="1"/>
                </a:gradFill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  <p:sp>
              <p:nvSpPr>
                <p:cNvPr id="7176" name="Oval 8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1296" cy="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C3300"/>
                    </a:gs>
                    <a:gs pos="50000">
                      <a:srgbClr val="FF6600"/>
                    </a:gs>
                    <a:gs pos="100000">
                      <a:srgbClr val="CC3300"/>
                    </a:gs>
                  </a:gsLst>
                  <a:lin ang="0" scaled="1"/>
                </a:gradFill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/>
                </a:p>
              </p:txBody>
            </p:sp>
          </p:grpSp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>
                <a:off x="1008" y="3744"/>
                <a:ext cx="624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pl-PL"/>
              </a:p>
            </p:txBody>
          </p:sp>
        </p:grp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438" y="2994"/>
              <a:ext cx="1680" cy="654"/>
            </a:xfrm>
            <a:prstGeom prst="ellipse">
              <a:avLst/>
            </a:prstGeom>
            <a:gradFill rotWithShape="0">
              <a:gsLst>
                <a:gs pos="0">
                  <a:srgbClr val="CC3300"/>
                </a:gs>
                <a:gs pos="50000">
                  <a:srgbClr val="FF6600"/>
                </a:gs>
                <a:gs pos="100000">
                  <a:srgbClr val="CC3300"/>
                </a:gs>
              </a:gsLst>
              <a:lin ang="0" scaled="1"/>
            </a:gradFill>
            <a:ln w="508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438" y="1152"/>
              <a:ext cx="1680" cy="654"/>
            </a:xfrm>
            <a:prstGeom prst="ellipse">
              <a:avLst/>
            </a:prstGeom>
            <a:gradFill rotWithShape="0">
              <a:gsLst>
                <a:gs pos="0">
                  <a:srgbClr val="CC3300"/>
                </a:gs>
                <a:gs pos="50000">
                  <a:srgbClr val="FF6600"/>
                </a:gs>
                <a:gs pos="100000">
                  <a:srgbClr val="CC3300"/>
                </a:gs>
              </a:gsLst>
              <a:lin ang="0" scaled="1"/>
            </a:gradFill>
            <a:ln w="508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1185" y="3351"/>
              <a:ext cx="933" cy="0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1185" y="1509"/>
              <a:ext cx="933" cy="0"/>
            </a:xfrm>
            <a:prstGeom prst="line">
              <a:avLst/>
            </a:prstGeom>
            <a:noFill/>
            <a:ln w="508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432" y="2112"/>
              <a:ext cx="39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4400" b="1" i="1">
                  <a:solidFill>
                    <a:srgbClr val="660033"/>
                  </a:solidFill>
                </a:rPr>
                <a:t>H</a:t>
              </a:r>
              <a:endParaRPr lang="pl-PL" sz="4400" b="1" i="1">
                <a:solidFill>
                  <a:srgbClr val="800000"/>
                </a:solidFill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1494" y="2928"/>
              <a:ext cx="25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4400" b="1" i="1">
                  <a:solidFill>
                    <a:srgbClr val="800000"/>
                  </a:solidFill>
                </a:rPr>
                <a:t>r</a:t>
              </a:r>
            </a:p>
          </p:txBody>
        </p:sp>
      </p:grp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4211960" y="1412776"/>
            <a:ext cx="4419600" cy="1311275"/>
            <a:chOff x="2653" y="1207"/>
            <a:chExt cx="2784" cy="826"/>
          </a:xfrm>
        </p:grpSpPr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2653" y="1207"/>
              <a:ext cx="278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8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 </a:t>
              </a:r>
              <a:r>
                <a:rPr lang="pl-PL" sz="6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</a:t>
              </a:r>
              <a:r>
                <a:rPr lang="pl-PL" sz="66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pl-PL" sz="6600" baseline="-10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pl-PL" sz="6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l-PL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 </a:t>
              </a:r>
              <a:r>
                <a:rPr lang="pl-PL" sz="6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  <a:endParaRPr lang="pl-P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4243" y="1584"/>
              <a:ext cx="77" cy="77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067944" y="2996952"/>
            <a:ext cx="441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8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Pp</a:t>
            </a:r>
            <a:r>
              <a:rPr lang="pl-PL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pl-PL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pl-PL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= </a:t>
            </a:r>
            <a:r>
              <a:rPr lang="pl-PL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pl-PL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66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endParaRPr lang="pl-PL" sz="6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950"/>
                            </p:stCondLst>
                            <p:childTnLst>
                              <p:par>
                                <p:cTn id="24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2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76200" y="1114425"/>
            <a:ext cx="3505200" cy="4876800"/>
            <a:chOff x="384" y="672"/>
            <a:chExt cx="2160" cy="2928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384" y="672"/>
              <a:ext cx="2160" cy="2640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384" y="3024"/>
              <a:ext cx="2160" cy="57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804988" y="1114425"/>
            <a:ext cx="1752600" cy="4419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1804988" y="1114425"/>
            <a:ext cx="1371600" cy="4648200"/>
            <a:chOff x="2736" y="912"/>
            <a:chExt cx="864" cy="2928"/>
          </a:xfrm>
        </p:grpSpPr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2736" y="912"/>
              <a:ext cx="864" cy="2928"/>
            </a:xfrm>
            <a:prstGeom prst="rtTriangle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2736" y="3585"/>
              <a:ext cx="864" cy="255"/>
            </a:xfrm>
            <a:prstGeom prst="line">
              <a:avLst/>
            </a:prstGeom>
            <a:noFill/>
            <a:ln w="57150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>
              <a:off x="2736" y="3600"/>
              <a:ext cx="813" cy="240"/>
            </a:xfrm>
            <a:prstGeom prst="rtTriangle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8202" name="AutoShape 10"/>
          <p:cNvSpPr>
            <a:spLocks noChangeArrowheads="1"/>
          </p:cNvSpPr>
          <p:nvPr/>
        </p:nvSpPr>
        <p:spPr bwMode="auto">
          <a:xfrm flipH="1">
            <a:off x="152400" y="1190625"/>
            <a:ext cx="1676400" cy="4191000"/>
          </a:xfrm>
          <a:prstGeom prst="rtTriangle">
            <a:avLst/>
          </a:prstGeom>
          <a:solidFill>
            <a:srgbClr val="FFCC00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381000" y="1114425"/>
            <a:ext cx="1423988" cy="4648200"/>
            <a:chOff x="2319" y="1056"/>
            <a:chExt cx="897" cy="2928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319" y="1056"/>
              <a:ext cx="897" cy="2928"/>
            </a:xfrm>
            <a:prstGeom prst="rtTriangle">
              <a:avLst/>
            </a:prstGeom>
            <a:solidFill>
              <a:srgbClr val="8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 flipH="1">
              <a:off x="2319" y="3744"/>
              <a:ext cx="897" cy="240"/>
            </a:xfrm>
            <a:prstGeom prst="rtTriangle">
              <a:avLst/>
            </a:prstGeom>
            <a:solidFill>
              <a:srgbClr val="008000"/>
            </a:solidFill>
            <a:ln w="1587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828800" y="228600"/>
            <a:ext cx="0" cy="614362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07" name="Arc 15"/>
          <p:cNvSpPr>
            <a:spLocks/>
          </p:cNvSpPr>
          <p:nvPr/>
        </p:nvSpPr>
        <p:spPr bwMode="auto">
          <a:xfrm flipH="1" flipV="1">
            <a:off x="1119188" y="276225"/>
            <a:ext cx="1295400" cy="685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130 w 43200"/>
              <a:gd name="T1" fmla="*/ 39903 h 39903"/>
              <a:gd name="T2" fmla="*/ 33237 w 43200"/>
              <a:gd name="T3" fmla="*/ 39797 h 39903"/>
              <a:gd name="T4" fmla="*/ 21600 w 43200"/>
              <a:gd name="T5" fmla="*/ 21600 h 39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903" fill="none" extrusionOk="0">
                <a:moveTo>
                  <a:pt x="10130" y="39902"/>
                </a:moveTo>
                <a:cubicBezTo>
                  <a:pt x="3827" y="35953"/>
                  <a:pt x="0" y="2903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967"/>
                  <a:pt x="39444" y="35827"/>
                  <a:pt x="33237" y="39797"/>
                </a:cubicBezTo>
              </a:path>
              <a:path w="43200" h="39903" stroke="0" extrusionOk="0">
                <a:moveTo>
                  <a:pt x="10130" y="39902"/>
                </a:moveTo>
                <a:cubicBezTo>
                  <a:pt x="3827" y="35953"/>
                  <a:pt x="0" y="2903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967"/>
                  <a:pt x="39444" y="35827"/>
                  <a:pt x="33237" y="39797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094163" y="381000"/>
            <a:ext cx="43640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8000" b="1">
                <a:solidFill>
                  <a:srgbClr val="FFFF00"/>
                </a:solidFill>
              </a:rPr>
              <a:t>STOŻEK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581400" y="2120900"/>
            <a:ext cx="54864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400" b="1">
                <a:solidFill>
                  <a:srgbClr val="FFFF00"/>
                </a:solidFill>
              </a:rPr>
              <a:t>powstaje w wyniku obrotu trójkąta prostokątnego wokół jednej </a:t>
            </a:r>
            <a:br>
              <a:rPr lang="pl-PL" sz="4400" b="1">
                <a:solidFill>
                  <a:srgbClr val="FFFF00"/>
                </a:solidFill>
              </a:rPr>
            </a:br>
            <a:r>
              <a:rPr lang="pl-PL" sz="4400" b="1">
                <a:solidFill>
                  <a:srgbClr val="FFFF00"/>
                </a:solidFill>
              </a:rPr>
              <a:t>z przyprostokątnych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202" grpId="0" animBg="1"/>
      <p:bldP spid="8206" grpId="0" animBg="1"/>
      <p:bldP spid="8207" grpId="0" animBg="1"/>
      <p:bldP spid="8208" grpId="0" autoUpdateAnimBg="0"/>
      <p:bldP spid="820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86200" y="1524000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H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86200" y="22860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400" b="1" i="1"/>
              <a:t>r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304800" y="1143000"/>
            <a:ext cx="3200400" cy="4495800"/>
            <a:chOff x="432" y="1296"/>
            <a:chExt cx="2016" cy="2304"/>
          </a:xfrm>
        </p:grpSpPr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432" y="1296"/>
              <a:ext cx="2016" cy="1968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008000"/>
                </a:gs>
                <a:gs pos="50000">
                  <a:srgbClr val="66FF33"/>
                </a:gs>
                <a:gs pos="100000">
                  <a:srgbClr val="008000"/>
                </a:gs>
              </a:gsLst>
              <a:lin ang="0" scaled="1"/>
            </a:gradFill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432" y="3024"/>
              <a:ext cx="2016" cy="576"/>
            </a:xfrm>
            <a:prstGeom prst="ellipse">
              <a:avLst/>
            </a:prstGeom>
            <a:gradFill rotWithShape="0">
              <a:gsLst>
                <a:gs pos="0">
                  <a:srgbClr val="008000"/>
                </a:gs>
                <a:gs pos="50000">
                  <a:srgbClr val="66FF33"/>
                </a:gs>
                <a:gs pos="100000">
                  <a:srgbClr val="008000"/>
                </a:gs>
              </a:gsLst>
              <a:lin ang="0" scaled="1"/>
            </a:gradFill>
            <a:ln w="444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905000" y="1171575"/>
            <a:ext cx="0" cy="3933825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oval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85875" y="2922588"/>
            <a:ext cx="6191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H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905000" y="5076825"/>
            <a:ext cx="1600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oval" w="sm" len="sm"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436813" y="4402138"/>
            <a:ext cx="382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r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784475" y="2547938"/>
            <a:ext cx="3397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l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895725" y="50292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l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200400" y="533400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>
                <a:solidFill>
                  <a:schemeClr val="bg1"/>
                </a:solidFill>
              </a:rPr>
              <a:t>OPIS  STOŻKA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276725" y="22860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000" b="1" i="1"/>
              <a:t>- promień podstawy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38663" y="1524000"/>
            <a:ext cx="3929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000" b="1" i="1"/>
              <a:t>- wysokość stożka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429125" y="5029200"/>
            <a:ext cx="377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- tworząca stożka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810000" y="4114800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O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676400" y="4572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S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267200" y="40386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000" b="1" i="1"/>
              <a:t>- spodek wysokości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371600" y="4708525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O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810000" y="318452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S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419600" y="3184525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000" b="1" i="1"/>
              <a:t>- wierzchołek stożka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1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0"/>
                            </p:stCondLst>
                            <p:childTnLst>
                              <p:par>
                                <p:cTn id="71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4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500"/>
                            </p:stCondLst>
                            <p:childTnLst>
                              <p:par>
                                <p:cTn id="7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8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3" grpId="0" animBg="1"/>
      <p:bldP spid="9224" grpId="0" autoUpdateAnimBg="0"/>
      <p:bldP spid="9225" grpId="0" animBg="1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00200" y="1524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>
                <a:solidFill>
                  <a:srgbClr val="FF0066"/>
                </a:solidFill>
              </a:rPr>
              <a:t>  </a:t>
            </a:r>
            <a:r>
              <a:rPr lang="pl-PL" sz="5400" b="1" i="1">
                <a:solidFill>
                  <a:schemeClr val="bg1"/>
                </a:solidFill>
              </a:rPr>
              <a:t>SIATKA STOŻKA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752600" y="4419600"/>
            <a:ext cx="1143000" cy="1143000"/>
          </a:xfrm>
          <a:prstGeom prst="ellipse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52400" y="1447800"/>
            <a:ext cx="4419600" cy="2971800"/>
            <a:chOff x="96" y="912"/>
            <a:chExt cx="2784" cy="1872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 rot="10800000">
              <a:off x="96" y="912"/>
              <a:ext cx="2784" cy="1872"/>
            </a:xfrm>
            <a:custGeom>
              <a:avLst/>
              <a:gdLst>
                <a:gd name="G0" fmla="+- 4188 0 0"/>
                <a:gd name="G1" fmla="+- -9782616 0 0"/>
                <a:gd name="G2" fmla="+- 0 0 -9782616"/>
                <a:gd name="T0" fmla="*/ 0 256 1"/>
                <a:gd name="T1" fmla="*/ 180 256 1"/>
                <a:gd name="G3" fmla="+- -9782616 T0 T1"/>
                <a:gd name="T2" fmla="*/ 0 256 1"/>
                <a:gd name="T3" fmla="*/ 90 256 1"/>
                <a:gd name="G4" fmla="+- -9782616 T2 T3"/>
                <a:gd name="G5" fmla="*/ G4 2 1"/>
                <a:gd name="T4" fmla="*/ 90 256 1"/>
                <a:gd name="T5" fmla="*/ 0 256 1"/>
                <a:gd name="G6" fmla="+- -9782616 T4 T5"/>
                <a:gd name="G7" fmla="*/ G6 2 1"/>
                <a:gd name="G8" fmla="abs -9782616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4188"/>
                <a:gd name="G18" fmla="*/ 4188 1 2"/>
                <a:gd name="G19" fmla="+- G18 5400 0"/>
                <a:gd name="G20" fmla="cos G19 -9782616"/>
                <a:gd name="G21" fmla="sin G19 -9782616"/>
                <a:gd name="G22" fmla="+- G20 10800 0"/>
                <a:gd name="G23" fmla="+- G21 10800 0"/>
                <a:gd name="G24" fmla="+- 10800 0 G20"/>
                <a:gd name="G25" fmla="+- 4188 10800 0"/>
                <a:gd name="G26" fmla="?: G9 G17 G25"/>
                <a:gd name="G27" fmla="?: G9 0 21600"/>
                <a:gd name="G28" fmla="cos 10800 -9782616"/>
                <a:gd name="G29" fmla="sin 10800 -9782616"/>
                <a:gd name="G30" fmla="sin 4188 -9782616"/>
                <a:gd name="G31" fmla="+- G28 10800 0"/>
                <a:gd name="G32" fmla="+- G29 10800 0"/>
                <a:gd name="G33" fmla="+- G30 10800 0"/>
                <a:gd name="G34" fmla="?: G4 0 G31"/>
                <a:gd name="G35" fmla="?: -9782616 G34 0"/>
                <a:gd name="G36" fmla="?: G6 G35 G31"/>
                <a:gd name="G37" fmla="+- 21600 0 G36"/>
                <a:gd name="G38" fmla="?: G4 0 G33"/>
                <a:gd name="G39" fmla="?: -9782616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358 w 21600"/>
                <a:gd name="T15" fmla="*/ 6970 h 21600"/>
                <a:gd name="T16" fmla="*/ 10800 w 21600"/>
                <a:gd name="T17" fmla="*/ 6612 h 21600"/>
                <a:gd name="T18" fmla="*/ 17242 w 21600"/>
                <a:gd name="T19" fmla="*/ 697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7200" y="8660"/>
                  </a:moveTo>
                  <a:cubicBezTo>
                    <a:pt x="7954" y="7390"/>
                    <a:pt x="9322" y="6611"/>
                    <a:pt x="10800" y="6612"/>
                  </a:cubicBezTo>
                  <a:cubicBezTo>
                    <a:pt x="12277" y="6612"/>
                    <a:pt x="13645" y="7390"/>
                    <a:pt x="14399" y="8660"/>
                  </a:cubicBezTo>
                  <a:lnTo>
                    <a:pt x="20083" y="5281"/>
                  </a:lnTo>
                  <a:cubicBezTo>
                    <a:pt x="18137" y="2006"/>
                    <a:pt x="14609" y="-1"/>
                    <a:pt x="10799" y="0"/>
                  </a:cubicBezTo>
                  <a:cubicBezTo>
                    <a:pt x="6990" y="0"/>
                    <a:pt x="3462" y="2006"/>
                    <a:pt x="1516" y="5281"/>
                  </a:cubicBezTo>
                  <a:close/>
                </a:path>
              </a:pathLst>
            </a:custGeom>
            <a:gradFill rotWithShape="0">
              <a:gsLst>
                <a:gs pos="0">
                  <a:srgbClr val="008000"/>
                </a:gs>
                <a:gs pos="50000">
                  <a:srgbClr val="66FF33"/>
                </a:gs>
                <a:gs pos="100000">
                  <a:srgbClr val="008000"/>
                </a:gs>
              </a:gsLst>
              <a:lin ang="0" scaled="1"/>
            </a:gra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288" y="912"/>
              <a:ext cx="2400" cy="1414"/>
            </a:xfrm>
            <a:prstGeom prst="triangle">
              <a:avLst>
                <a:gd name="adj" fmla="val 50597"/>
              </a:avLst>
            </a:prstGeom>
            <a:gradFill rotWithShape="0">
              <a:gsLst>
                <a:gs pos="0">
                  <a:srgbClr val="008000"/>
                </a:gs>
                <a:gs pos="50000">
                  <a:srgbClr val="66FF33"/>
                </a:gs>
                <a:gs pos="100000">
                  <a:srgbClr val="008000"/>
                </a:gs>
              </a:gsLst>
              <a:lin ang="0" scaled="1"/>
            </a:gra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488" y="96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362200" y="1447800"/>
            <a:ext cx="1905000" cy="2209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286000" y="5029200"/>
            <a:ext cx="609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436813" y="4402138"/>
            <a:ext cx="382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276600" y="1903413"/>
            <a:ext cx="3397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l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105400" y="2133600"/>
            <a:ext cx="2743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P</a:t>
            </a:r>
            <a:r>
              <a:rPr lang="pl-PL" sz="4800" b="1" baseline="-25000">
                <a:solidFill>
                  <a:schemeClr val="bg1"/>
                </a:solidFill>
              </a:rPr>
              <a:t>p </a:t>
            </a:r>
            <a:r>
              <a:rPr lang="pl-PL" sz="4800" b="1">
                <a:solidFill>
                  <a:schemeClr val="bg1"/>
                </a:solidFill>
              </a:rPr>
              <a:t>= </a:t>
            </a:r>
            <a:r>
              <a:rPr lang="pl-PL" sz="4400" b="1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800" b="1">
                <a:solidFill>
                  <a:schemeClr val="bg1"/>
                </a:solidFill>
              </a:rPr>
              <a:t> r </a:t>
            </a:r>
            <a:r>
              <a:rPr lang="pl-PL" sz="4800" b="1" baseline="30000">
                <a:solidFill>
                  <a:schemeClr val="bg1"/>
                </a:solidFill>
              </a:rPr>
              <a:t>2</a:t>
            </a:r>
            <a:r>
              <a:rPr lang="pl-PL" sz="44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267200" y="4267200"/>
            <a:ext cx="441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P</a:t>
            </a:r>
            <a:r>
              <a:rPr lang="pl-PL" sz="4800" b="1" baseline="-25000">
                <a:solidFill>
                  <a:schemeClr val="bg1"/>
                </a:solidFill>
              </a:rPr>
              <a:t>c</a:t>
            </a:r>
            <a:r>
              <a:rPr lang="pl-PL" sz="4800" b="1">
                <a:solidFill>
                  <a:schemeClr val="bg1"/>
                </a:solidFill>
              </a:rPr>
              <a:t> = </a:t>
            </a:r>
            <a:r>
              <a:rPr lang="pl-PL" sz="4400" b="1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800" b="1">
                <a:solidFill>
                  <a:schemeClr val="bg1"/>
                </a:solidFill>
              </a:rPr>
              <a:t> r </a:t>
            </a:r>
            <a:r>
              <a:rPr lang="pl-PL" sz="4800" b="1" baseline="30000">
                <a:solidFill>
                  <a:schemeClr val="bg1"/>
                </a:solidFill>
              </a:rPr>
              <a:t>2</a:t>
            </a:r>
            <a:r>
              <a:rPr lang="pl-PL" sz="4800" b="1">
                <a:solidFill>
                  <a:schemeClr val="bg1"/>
                </a:solidFill>
              </a:rPr>
              <a:t> + </a:t>
            </a:r>
            <a:r>
              <a:rPr lang="pl-PL" sz="4400" b="1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800" b="1">
                <a:solidFill>
                  <a:schemeClr val="bg1"/>
                </a:solidFill>
              </a:rPr>
              <a:t> r l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105400" y="3200400"/>
            <a:ext cx="2667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P</a:t>
            </a:r>
            <a:r>
              <a:rPr lang="pl-PL" sz="4800" b="1" baseline="-25000">
                <a:solidFill>
                  <a:schemeClr val="bg1"/>
                </a:solidFill>
              </a:rPr>
              <a:t>b</a:t>
            </a:r>
            <a:r>
              <a:rPr lang="pl-PL" sz="4800" b="1">
                <a:solidFill>
                  <a:schemeClr val="bg1"/>
                </a:solidFill>
              </a:rPr>
              <a:t> = </a:t>
            </a:r>
            <a:r>
              <a:rPr lang="pl-PL" sz="4400" b="1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4800" b="1">
                <a:solidFill>
                  <a:schemeClr val="bg1"/>
                </a:solidFill>
              </a:rPr>
              <a:t> r 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95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4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nimBg="1"/>
      <p:bldP spid="10248" grpId="0" animBg="1"/>
      <p:bldP spid="10249" grpId="0" animBg="1"/>
      <p:bldP spid="10250" grpId="0" autoUpdateAnimBg="0"/>
      <p:bldP spid="10251" grpId="0" autoUpdateAnimBg="0"/>
      <p:bldP spid="10252" grpId="0" autoUpdateAnimBg="0"/>
      <p:bldP spid="10253" grpId="0" autoUpdateAnimBg="0"/>
      <p:bldP spid="1025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>
                <a:solidFill>
                  <a:srgbClr val="FF0066"/>
                </a:solidFill>
              </a:rPr>
              <a:t>  </a:t>
            </a:r>
            <a:r>
              <a:rPr lang="pl-PL" sz="5400" b="1" i="1">
                <a:solidFill>
                  <a:schemeClr val="bg1"/>
                </a:solidFill>
              </a:rPr>
              <a:t>OBJĘTOŚĆ  STOŻKA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810000" y="4221162"/>
            <a:ext cx="4352926" cy="1562100"/>
            <a:chOff x="2516" y="2803"/>
            <a:chExt cx="2742" cy="984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2516" y="2804"/>
              <a:ext cx="10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8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V </a:t>
              </a:r>
              <a:r>
                <a:rPr lang="pl-PL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=</a:t>
              </a:r>
              <a:endParaRPr lang="pl-PL" sz="6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767" y="2803"/>
              <a:ext cx="1491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6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</a:t>
              </a:r>
              <a:r>
                <a:rPr lang="pl-PL" sz="6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l-PL" sz="66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r>
                <a:rPr lang="pl-PL" sz="6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l-PL" sz="6600" baseline="30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 </a:t>
              </a:r>
              <a:r>
                <a:rPr lang="pl-PL" sz="6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4224" y="3264"/>
              <a:ext cx="11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pl-PL" sz="4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304800" y="2057400"/>
            <a:ext cx="3200400" cy="3657600"/>
            <a:chOff x="336" y="1296"/>
            <a:chExt cx="2016" cy="2304"/>
          </a:xfrm>
        </p:grpSpPr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336" y="1296"/>
              <a:ext cx="2016" cy="1968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009900"/>
                </a:gs>
                <a:gs pos="50000">
                  <a:srgbClr val="00CC00"/>
                </a:gs>
                <a:gs pos="100000">
                  <a:srgbClr val="009900"/>
                </a:gs>
              </a:gsLst>
              <a:lin ang="0" scaled="1"/>
            </a:gradFill>
            <a:ln w="5715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336" y="3024"/>
              <a:ext cx="2016" cy="576"/>
            </a:xfrm>
            <a:prstGeom prst="ellipse">
              <a:avLst/>
            </a:prstGeom>
            <a:gradFill rotWithShape="0">
              <a:gsLst>
                <a:gs pos="0">
                  <a:srgbClr val="009900"/>
                </a:gs>
                <a:gs pos="50000">
                  <a:srgbClr val="00CC00"/>
                </a:gs>
                <a:gs pos="100000">
                  <a:srgbClr val="009900"/>
                </a:gs>
              </a:gsLst>
              <a:lin ang="0" scaled="1"/>
            </a:gradFill>
            <a:ln w="571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344" y="3312"/>
              <a:ext cx="1008" cy="0"/>
            </a:xfrm>
            <a:prstGeom prst="line">
              <a:avLst/>
            </a:prstGeom>
            <a:noFill/>
            <a:ln w="57150">
              <a:solidFill>
                <a:srgbClr val="333399"/>
              </a:solidFill>
              <a:round/>
              <a:headEnd type="oval" w="sm" len="sm"/>
              <a:tailEnd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V="1">
              <a:off x="1344" y="1296"/>
              <a:ext cx="0" cy="201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none" w="sm" len="sm"/>
              <a:tailEnd type="oval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954" y="2159"/>
              <a:ext cx="390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4400" b="1" i="1">
                  <a:solidFill>
                    <a:srgbClr val="0000CC"/>
                  </a:solidFill>
                </a:rPr>
                <a:t>H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679" y="2928"/>
              <a:ext cx="24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4000" b="1" i="1">
                  <a:solidFill>
                    <a:schemeClr val="accent2"/>
                  </a:solidFill>
                </a:rPr>
                <a:t>r</a:t>
              </a:r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3581400" y="1600200"/>
            <a:ext cx="4876800" cy="1509713"/>
            <a:chOff x="2256" y="1008"/>
            <a:chExt cx="3072" cy="951"/>
          </a:xfrm>
        </p:grpSpPr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2256" y="1039"/>
              <a:ext cx="105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8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pl-PL" sz="8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l-PL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</a:t>
              </a:r>
              <a:r>
                <a:rPr lang="pl-PL" sz="66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endParaRPr lang="pl-PL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1" name="Oval 17"/>
            <p:cNvSpPr>
              <a:spLocks noChangeArrowheads="1"/>
            </p:cNvSpPr>
            <p:nvPr/>
          </p:nvSpPr>
          <p:spPr bwMode="auto">
            <a:xfrm>
              <a:off x="3840" y="1442"/>
              <a:ext cx="54" cy="5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3922" y="1087"/>
              <a:ext cx="1406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pl-PL" sz="6600" baseline="-10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pl-PL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l-PL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 </a:t>
              </a:r>
              <a:r>
                <a:rPr lang="pl-PL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l-PL" sz="6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3356" y="1471"/>
              <a:ext cx="34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1284" name="Oval 20"/>
            <p:cNvSpPr>
              <a:spLocks noChangeArrowheads="1"/>
            </p:cNvSpPr>
            <p:nvPr/>
          </p:nvSpPr>
          <p:spPr bwMode="auto">
            <a:xfrm>
              <a:off x="4531" y="1423"/>
              <a:ext cx="54" cy="5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3360" y="1008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48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3360" y="14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48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810000" y="3032125"/>
            <a:ext cx="1171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>
                <a:solidFill>
                  <a:schemeClr val="bg1"/>
                </a:solidFill>
              </a:rPr>
              <a:t>czyli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436096" y="414908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5436096" y="4941168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9" name="Łącznik prosty 28"/>
          <p:cNvCxnSpPr/>
          <p:nvPr/>
        </p:nvCxnSpPr>
        <p:spPr>
          <a:xfrm>
            <a:off x="5364088" y="4941168"/>
            <a:ext cx="576064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875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206875" y="593725"/>
            <a:ext cx="4022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8000" b="1">
                <a:solidFill>
                  <a:srgbClr val="FFFF00"/>
                </a:solidFill>
              </a:rPr>
              <a:t>WALEC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62400" y="2486025"/>
            <a:ext cx="4953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400" b="1">
                <a:solidFill>
                  <a:srgbClr val="FFFF00"/>
                </a:solidFill>
              </a:rPr>
              <a:t>powstaje </a:t>
            </a:r>
            <a:br>
              <a:rPr lang="pl-PL" sz="4400" b="1">
                <a:solidFill>
                  <a:srgbClr val="FFFF00"/>
                </a:solidFill>
              </a:rPr>
            </a:br>
            <a:r>
              <a:rPr lang="pl-PL" sz="4400" b="1">
                <a:solidFill>
                  <a:srgbClr val="FFFF00"/>
                </a:solidFill>
              </a:rPr>
              <a:t>w wyniku obrotu prostokąta wokół jednego z boków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762000" y="1676400"/>
            <a:ext cx="2514600" cy="3581400"/>
            <a:chOff x="768" y="1488"/>
            <a:chExt cx="1584" cy="2256"/>
          </a:xfrm>
        </p:grpSpPr>
        <p:grpSp>
          <p:nvGrpSpPr>
            <p:cNvPr id="4101" name="Group 5"/>
            <p:cNvGrpSpPr>
              <a:grpSpLocks/>
            </p:cNvGrpSpPr>
            <p:nvPr/>
          </p:nvGrpSpPr>
          <p:grpSpPr bwMode="auto">
            <a:xfrm>
              <a:off x="768" y="1488"/>
              <a:ext cx="1584" cy="2256"/>
              <a:chOff x="768" y="1488"/>
              <a:chExt cx="1584" cy="2256"/>
            </a:xfrm>
          </p:grpSpPr>
          <p:sp>
            <p:nvSpPr>
              <p:cNvPr id="4102" name="AutoShape 6"/>
              <p:cNvSpPr>
                <a:spLocks noChangeArrowheads="1"/>
              </p:cNvSpPr>
              <p:nvPr/>
            </p:nvSpPr>
            <p:spPr bwMode="auto">
              <a:xfrm>
                <a:off x="768" y="1488"/>
                <a:ext cx="1584" cy="2256"/>
              </a:xfrm>
              <a:prstGeom prst="can">
                <a:avLst>
                  <a:gd name="adj" fmla="val 35606"/>
                </a:avLst>
              </a:prstGeom>
              <a:solidFill>
                <a:srgbClr val="FF66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1536" cy="576"/>
              </a:xfrm>
              <a:prstGeom prst="ellipse">
                <a:avLst/>
              </a:prstGeom>
              <a:solidFill>
                <a:srgbClr val="FF6600"/>
              </a:solidFill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768" y="3120"/>
              <a:ext cx="1584" cy="624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4105" name="Rectangle 9"/>
          <p:cNvSpPr>
            <a:spLocks noChangeArrowheads="1"/>
          </p:cNvSpPr>
          <p:nvPr/>
        </p:nvSpPr>
        <p:spPr bwMode="auto">
          <a:xfrm flipH="1">
            <a:off x="762000" y="2133600"/>
            <a:ext cx="1295400" cy="2667000"/>
          </a:xfrm>
          <a:prstGeom prst="rect">
            <a:avLst/>
          </a:prstGeom>
          <a:solidFill>
            <a:srgbClr val="99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rot="16200000" flipH="1">
            <a:off x="114300" y="3162300"/>
            <a:ext cx="2971800" cy="914400"/>
          </a:xfrm>
          <a:prstGeom prst="parallelogram">
            <a:avLst>
              <a:gd name="adj" fmla="val 38955"/>
            </a:avLst>
          </a:prstGeom>
          <a:solidFill>
            <a:srgbClr val="99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107" name="Arc 11"/>
          <p:cNvSpPr>
            <a:spLocks/>
          </p:cNvSpPr>
          <p:nvPr/>
        </p:nvSpPr>
        <p:spPr bwMode="auto">
          <a:xfrm flipH="1" flipV="1">
            <a:off x="1371600" y="762000"/>
            <a:ext cx="1295400" cy="685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130 w 43200"/>
              <a:gd name="T1" fmla="*/ 39903 h 39903"/>
              <a:gd name="T2" fmla="*/ 33237 w 43200"/>
              <a:gd name="T3" fmla="*/ 39797 h 39903"/>
              <a:gd name="T4" fmla="*/ 21600 w 43200"/>
              <a:gd name="T5" fmla="*/ 21600 h 39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903" fill="none" extrusionOk="0">
                <a:moveTo>
                  <a:pt x="10130" y="39902"/>
                </a:moveTo>
                <a:cubicBezTo>
                  <a:pt x="3827" y="35953"/>
                  <a:pt x="0" y="2903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967"/>
                  <a:pt x="39444" y="35827"/>
                  <a:pt x="33237" y="39797"/>
                </a:cubicBezTo>
              </a:path>
              <a:path w="43200" h="39903" stroke="0" extrusionOk="0">
                <a:moveTo>
                  <a:pt x="10130" y="39902"/>
                </a:moveTo>
                <a:cubicBezTo>
                  <a:pt x="3827" y="35953"/>
                  <a:pt x="0" y="2903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967"/>
                  <a:pt x="39444" y="35827"/>
                  <a:pt x="33237" y="39797"/>
                </a:cubicBezTo>
                <a:lnTo>
                  <a:pt x="21600" y="21600"/>
                </a:lnTo>
                <a:close/>
              </a:path>
            </a:pathLst>
          </a:custGeom>
          <a:noFill/>
          <a:ln w="4762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V="1">
            <a:off x="2057400" y="609600"/>
            <a:ext cx="0" cy="5410200"/>
          </a:xfrm>
          <a:prstGeom prst="line">
            <a:avLst/>
          </a:prstGeom>
          <a:noFill/>
          <a:ln w="57150">
            <a:solidFill>
              <a:srgbClr val="800000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057400" y="2133600"/>
            <a:ext cx="1219200" cy="2667000"/>
          </a:xfrm>
          <a:prstGeom prst="rect">
            <a:avLst/>
          </a:prstGeom>
          <a:solidFill>
            <a:srgbClr val="993300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 rot="5400000">
            <a:off x="1028700" y="3162300"/>
            <a:ext cx="2971800" cy="914400"/>
          </a:xfrm>
          <a:prstGeom prst="parallelogram">
            <a:avLst>
              <a:gd name="adj" fmla="val 38955"/>
            </a:avLst>
          </a:prstGeom>
          <a:solidFill>
            <a:srgbClr val="9933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805363" y="457200"/>
            <a:ext cx="31194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8000" b="1">
                <a:solidFill>
                  <a:srgbClr val="FFFF00"/>
                </a:solidFill>
              </a:rPr>
              <a:t>KULA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457200" y="2514600"/>
            <a:ext cx="3276600" cy="3124200"/>
          </a:xfrm>
          <a:prstGeom prst="ellipse">
            <a:avLst/>
          </a:prstGeom>
          <a:gradFill rotWithShape="0">
            <a:gsLst>
              <a:gs pos="0">
                <a:srgbClr val="FFCC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292" name="Arc 4"/>
          <p:cNvSpPr>
            <a:spLocks/>
          </p:cNvSpPr>
          <p:nvPr/>
        </p:nvSpPr>
        <p:spPr bwMode="auto">
          <a:xfrm flipH="1" flipV="1">
            <a:off x="1447800" y="1295400"/>
            <a:ext cx="1295400" cy="6810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130 w 43200"/>
              <a:gd name="T1" fmla="*/ 39903 h 39903"/>
              <a:gd name="T2" fmla="*/ 33237 w 43200"/>
              <a:gd name="T3" fmla="*/ 39797 h 39903"/>
              <a:gd name="T4" fmla="*/ 21600 w 43200"/>
              <a:gd name="T5" fmla="*/ 21600 h 39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903" fill="none" extrusionOk="0">
                <a:moveTo>
                  <a:pt x="10130" y="39902"/>
                </a:moveTo>
                <a:cubicBezTo>
                  <a:pt x="3827" y="35953"/>
                  <a:pt x="0" y="2903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967"/>
                  <a:pt x="39444" y="35827"/>
                  <a:pt x="33237" y="39797"/>
                </a:cubicBezTo>
              </a:path>
              <a:path w="43200" h="39903" stroke="0" extrusionOk="0">
                <a:moveTo>
                  <a:pt x="10130" y="39902"/>
                </a:moveTo>
                <a:cubicBezTo>
                  <a:pt x="3827" y="35953"/>
                  <a:pt x="0" y="2903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967"/>
                  <a:pt x="39444" y="35827"/>
                  <a:pt x="33237" y="39797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62400" y="2486025"/>
            <a:ext cx="4953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400" b="1">
                <a:solidFill>
                  <a:srgbClr val="FFFF00"/>
                </a:solidFill>
              </a:rPr>
              <a:t>powstaje </a:t>
            </a:r>
            <a:br>
              <a:rPr lang="pl-PL" sz="4400" b="1">
                <a:solidFill>
                  <a:srgbClr val="FFFF00"/>
                </a:solidFill>
              </a:rPr>
            </a:br>
            <a:r>
              <a:rPr lang="pl-PL" sz="4400" b="1">
                <a:solidFill>
                  <a:srgbClr val="FFFF00"/>
                </a:solidFill>
              </a:rPr>
              <a:t>w wyniku obrotu półkola wokół średnicy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 rot="-5400000">
            <a:off x="647700" y="2705100"/>
            <a:ext cx="3124200" cy="2743200"/>
          </a:xfrm>
          <a:custGeom>
            <a:avLst/>
            <a:gdLst>
              <a:gd name="G0" fmla="+- 382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382"/>
              <a:gd name="G18" fmla="*/ 382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382 10800 0"/>
              <a:gd name="G26" fmla="?: G9 G17 G25"/>
              <a:gd name="G27" fmla="?: G9 0 21600"/>
              <a:gd name="G28" fmla="cos 10800 0"/>
              <a:gd name="G29" fmla="sin 10800 0"/>
              <a:gd name="G30" fmla="sin 382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6391 w 21600"/>
              <a:gd name="T15" fmla="*/ 10800 h 21600"/>
              <a:gd name="T16" fmla="*/ 10800 w 21600"/>
              <a:gd name="T17" fmla="*/ 11182 h 21600"/>
              <a:gd name="T18" fmla="*/ 5209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1182" y="10800"/>
                </a:moveTo>
                <a:cubicBezTo>
                  <a:pt x="11182" y="11010"/>
                  <a:pt x="11010" y="11182"/>
                  <a:pt x="10800" y="11182"/>
                </a:cubicBezTo>
                <a:cubicBezTo>
                  <a:pt x="10589" y="11182"/>
                  <a:pt x="10418" y="11010"/>
                  <a:pt x="10418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9966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-5400000">
            <a:off x="609600" y="2971800"/>
            <a:ext cx="3124200" cy="2209800"/>
          </a:xfrm>
          <a:custGeom>
            <a:avLst/>
            <a:gdLst>
              <a:gd name="G0" fmla="+- 382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382"/>
              <a:gd name="G18" fmla="*/ 382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382 10800 0"/>
              <a:gd name="G26" fmla="?: G9 G17 G25"/>
              <a:gd name="G27" fmla="?: G9 0 21600"/>
              <a:gd name="G28" fmla="cos 10800 0"/>
              <a:gd name="G29" fmla="sin 10800 0"/>
              <a:gd name="G30" fmla="sin 382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6391 w 21600"/>
              <a:gd name="T15" fmla="*/ 10800 h 21600"/>
              <a:gd name="T16" fmla="*/ 10800 w 21600"/>
              <a:gd name="T17" fmla="*/ 11182 h 21600"/>
              <a:gd name="T18" fmla="*/ 5209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1182" y="10800"/>
                </a:moveTo>
                <a:cubicBezTo>
                  <a:pt x="11182" y="11010"/>
                  <a:pt x="11010" y="11182"/>
                  <a:pt x="10800" y="11182"/>
                </a:cubicBezTo>
                <a:cubicBezTo>
                  <a:pt x="10589" y="11182"/>
                  <a:pt x="10418" y="11010"/>
                  <a:pt x="10418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5400000" flipH="1">
            <a:off x="457200" y="2667000"/>
            <a:ext cx="3124200" cy="2819400"/>
          </a:xfrm>
          <a:custGeom>
            <a:avLst/>
            <a:gdLst>
              <a:gd name="G0" fmla="+- 382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382"/>
              <a:gd name="G18" fmla="*/ 382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382 10800 0"/>
              <a:gd name="G26" fmla="?: G9 G17 G25"/>
              <a:gd name="G27" fmla="?: G9 0 21600"/>
              <a:gd name="G28" fmla="cos 10800 0"/>
              <a:gd name="G29" fmla="sin 10800 0"/>
              <a:gd name="G30" fmla="sin 382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6391 w 21600"/>
              <a:gd name="T15" fmla="*/ 10800 h 21600"/>
              <a:gd name="T16" fmla="*/ 10800 w 21600"/>
              <a:gd name="T17" fmla="*/ 11182 h 21600"/>
              <a:gd name="T18" fmla="*/ 5209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1182" y="10800"/>
                </a:moveTo>
                <a:cubicBezTo>
                  <a:pt x="11182" y="11010"/>
                  <a:pt x="11010" y="11182"/>
                  <a:pt x="10800" y="11182"/>
                </a:cubicBezTo>
                <a:cubicBezTo>
                  <a:pt x="10589" y="11182"/>
                  <a:pt x="10418" y="11010"/>
                  <a:pt x="10418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6666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 rot="5400000" flipH="1">
            <a:off x="609600" y="2819400"/>
            <a:ext cx="3124200" cy="2514600"/>
          </a:xfrm>
          <a:custGeom>
            <a:avLst/>
            <a:gdLst>
              <a:gd name="G0" fmla="+- 382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382"/>
              <a:gd name="G18" fmla="*/ 382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382 10800 0"/>
              <a:gd name="G26" fmla="?: G9 G17 G25"/>
              <a:gd name="G27" fmla="?: G9 0 21600"/>
              <a:gd name="G28" fmla="cos 10800 0"/>
              <a:gd name="G29" fmla="sin 10800 0"/>
              <a:gd name="G30" fmla="sin 382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6391 w 21600"/>
              <a:gd name="T15" fmla="*/ 10800 h 21600"/>
              <a:gd name="T16" fmla="*/ 10800 w 21600"/>
              <a:gd name="T17" fmla="*/ 11182 h 21600"/>
              <a:gd name="T18" fmla="*/ 5209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1182" y="10800"/>
                </a:moveTo>
                <a:cubicBezTo>
                  <a:pt x="11182" y="11010"/>
                  <a:pt x="11010" y="11182"/>
                  <a:pt x="10800" y="11182"/>
                </a:cubicBezTo>
                <a:cubicBezTo>
                  <a:pt x="10589" y="11182"/>
                  <a:pt x="10418" y="11010"/>
                  <a:pt x="10418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FF66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2133600" y="488950"/>
            <a:ext cx="0" cy="6064250"/>
            <a:chOff x="1392" y="144"/>
            <a:chExt cx="0" cy="3888"/>
          </a:xfrm>
        </p:grpSpPr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V="1">
              <a:off x="1392" y="144"/>
              <a:ext cx="0" cy="23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 type="oval" w="sm" len="sm"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V="1">
              <a:off x="1392" y="2592"/>
              <a:ext cx="0" cy="14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457200" y="3505200"/>
            <a:ext cx="3276600" cy="1143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nimBg="1"/>
      <p:bldP spid="12292" grpId="0" animBg="1"/>
      <p:bldP spid="12293" grpId="0" autoUpdateAnimBg="0"/>
      <p:bldP spid="12294" grpId="0" animBg="1"/>
      <p:bldP spid="12295" grpId="0" animBg="1"/>
      <p:bldP spid="12296" grpId="0" animBg="1"/>
      <p:bldP spid="12297" grpId="0" animBg="1"/>
      <p:bldP spid="1230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>
                <a:solidFill>
                  <a:schemeClr val="bg1"/>
                </a:solidFill>
              </a:rPr>
              <a:t>OPIS  KULI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5410200" y="1600200"/>
            <a:ext cx="3048000" cy="30480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9966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410200" y="2743200"/>
            <a:ext cx="3048000" cy="914400"/>
          </a:xfrm>
          <a:prstGeom prst="ellipse">
            <a:avLst/>
          </a:prstGeom>
          <a:solidFill>
            <a:srgbClr val="996600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6934200" y="3200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4200" y="381000"/>
            <a:ext cx="0" cy="5867400"/>
          </a:xfrm>
          <a:prstGeom prst="line">
            <a:avLst/>
          </a:prstGeom>
          <a:noFill/>
          <a:ln w="476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057400" y="5089525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000" b="1" i="1"/>
              <a:t>oś obrotu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724400" y="54864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315200" y="2590800"/>
            <a:ext cx="38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r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" y="3859213"/>
            <a:ext cx="45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400" b="1" i="1"/>
              <a:t>r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143000" y="38862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000" b="1" i="1"/>
              <a:t>- promień kuli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495800" y="3200400"/>
            <a:ext cx="144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" y="2803525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000" b="1" i="1"/>
              <a:t>koło wielkie kuli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467475" y="2792413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 i="1"/>
              <a:t>S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09600" y="16764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S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066800" y="16764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000" b="1" i="1"/>
              <a:t>- środek kuli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500"/>
                            </p:stCondLst>
                            <p:childTnLst>
                              <p:par>
                                <p:cTn id="64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9500"/>
                            </p:stCondLst>
                            <p:childTnLst>
                              <p:par>
                                <p:cTn id="7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000"/>
                            </p:stCondLst>
                            <p:childTnLst>
                              <p:par>
                                <p:cTn id="79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nimBg="1"/>
      <p:bldP spid="13316" grpId="0" animBg="1"/>
      <p:bldP spid="13317" grpId="0" animBg="1"/>
      <p:bldP spid="13318" grpId="0" animBg="1"/>
      <p:bldP spid="13319" grpId="0" autoUpdateAnimBg="0"/>
      <p:bldP spid="13320" grpId="0" animBg="1"/>
      <p:bldP spid="13321" grpId="0" autoUpdateAnimBg="0"/>
      <p:bldP spid="13322" grpId="0" autoUpdateAnimBg="0"/>
      <p:bldP spid="13323" grpId="0" autoUpdateAnimBg="0"/>
      <p:bldP spid="13324" grpId="0" animBg="1"/>
      <p:bldP spid="13325" grpId="0" autoUpdateAnimBg="0"/>
      <p:bldP spid="13326" grpId="0" autoUpdateAnimBg="0"/>
      <p:bldP spid="13327" grpId="0" autoUpdateAnimBg="0"/>
      <p:bldP spid="133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>
                <a:solidFill>
                  <a:srgbClr val="FF0066"/>
                </a:solidFill>
              </a:rPr>
              <a:t>  </a:t>
            </a:r>
            <a:r>
              <a:rPr lang="pl-PL" sz="5400" b="1" i="1">
                <a:solidFill>
                  <a:schemeClr val="bg1"/>
                </a:solidFill>
              </a:rPr>
              <a:t>POWIERZCHNIA KULI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pl-PL" sz="4000" b="1" i="1">
              <a:solidFill>
                <a:srgbClr val="FF0066"/>
              </a:solidFill>
            </a:endParaRPr>
          </a:p>
          <a:p>
            <a:pPr algn="ctr"/>
            <a:r>
              <a:rPr lang="pl-PL" sz="4000" b="1" i="1"/>
              <a:t>Powierzchnią kuli jest </a:t>
            </a:r>
            <a:r>
              <a:rPr lang="pl-PL" sz="4000" b="1" i="1">
                <a:solidFill>
                  <a:srgbClr val="FF9900"/>
                </a:solidFill>
              </a:rPr>
              <a:t>sfera.</a:t>
            </a:r>
            <a:r>
              <a:rPr lang="pl-PL" sz="4000" b="1" i="1">
                <a:solidFill>
                  <a:srgbClr val="CC0000"/>
                </a:solidFill>
              </a:rPr>
              <a:t> </a:t>
            </a:r>
          </a:p>
          <a:p>
            <a:pPr algn="ctr"/>
            <a:endParaRPr lang="pl-PL" sz="4000" b="1" i="1">
              <a:solidFill>
                <a:srgbClr val="CC0000"/>
              </a:solidFill>
            </a:endParaRPr>
          </a:p>
          <a:p>
            <a:pPr algn="ctr"/>
            <a:r>
              <a:rPr lang="pl-PL" sz="4000" b="1" i="1"/>
              <a:t>Według Archimedesa pole powierzchni</a:t>
            </a:r>
            <a:r>
              <a:rPr lang="pl-PL" sz="4000" b="1" i="1">
                <a:solidFill>
                  <a:srgbClr val="FF0066"/>
                </a:solidFill>
              </a:rPr>
              <a:t> </a:t>
            </a:r>
            <a:r>
              <a:rPr lang="pl-PL" sz="4000" b="1" i="1"/>
              <a:t>kuli jest</a:t>
            </a:r>
            <a:r>
              <a:rPr lang="pl-PL" sz="4000" b="1" i="1">
                <a:solidFill>
                  <a:srgbClr val="FF0066"/>
                </a:solidFill>
              </a:rPr>
              <a:t> </a:t>
            </a:r>
            <a:r>
              <a:rPr lang="pl-PL" sz="4000" b="1" i="1">
                <a:solidFill>
                  <a:srgbClr val="FF9900"/>
                </a:solidFill>
              </a:rPr>
              <a:t>4 razy</a:t>
            </a:r>
            <a:r>
              <a:rPr lang="pl-PL" sz="4000" b="1" i="1">
                <a:solidFill>
                  <a:srgbClr val="FF0066"/>
                </a:solidFill>
              </a:rPr>
              <a:t> </a:t>
            </a:r>
            <a:r>
              <a:rPr lang="pl-PL" sz="4000" b="1" i="1"/>
              <a:t>większe od pola</a:t>
            </a:r>
            <a:r>
              <a:rPr lang="pl-PL" sz="4000" b="1" i="1">
                <a:solidFill>
                  <a:srgbClr val="FF0066"/>
                </a:solidFill>
              </a:rPr>
              <a:t> </a:t>
            </a:r>
            <a:r>
              <a:rPr lang="pl-PL" sz="4000" b="1" i="1"/>
              <a:t>powierzchni</a:t>
            </a:r>
            <a:r>
              <a:rPr lang="pl-PL" sz="4000" b="1" i="1">
                <a:solidFill>
                  <a:srgbClr val="FF0066"/>
                </a:solidFill>
              </a:rPr>
              <a:t> </a:t>
            </a:r>
            <a:r>
              <a:rPr lang="pl-PL" sz="4000" b="1" i="1">
                <a:solidFill>
                  <a:srgbClr val="FF9900"/>
                </a:solidFill>
              </a:rPr>
              <a:t>koła wielkiego kuli.</a:t>
            </a:r>
            <a:r>
              <a:rPr lang="pl-PL" sz="4000" b="1" i="1">
                <a:solidFill>
                  <a:schemeClr val="bg1"/>
                </a:solidFill>
              </a:rPr>
              <a:t> </a:t>
            </a:r>
            <a:endParaRPr lang="pl-PL" sz="4000" b="1" i="1">
              <a:solidFill>
                <a:srgbClr val="FF0066"/>
              </a:solidFill>
            </a:endParaRPr>
          </a:p>
          <a:p>
            <a:endParaRPr lang="pl-PL" sz="4000" b="1" i="1">
              <a:solidFill>
                <a:srgbClr val="FF00FF"/>
              </a:solidFill>
            </a:endParaRPr>
          </a:p>
          <a:p>
            <a:endParaRPr lang="pl-PL" sz="4400" b="1" i="1">
              <a:solidFill>
                <a:srgbClr val="FF00FF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14600" y="5029200"/>
            <a:ext cx="4572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7200">
                <a:solidFill>
                  <a:schemeClr val="bg1"/>
                </a:solidFill>
              </a:rPr>
              <a:t>P</a:t>
            </a:r>
            <a:r>
              <a:rPr lang="pl-PL" sz="7200" baseline="-25000">
                <a:solidFill>
                  <a:schemeClr val="bg1"/>
                </a:solidFill>
              </a:rPr>
              <a:t> </a:t>
            </a:r>
            <a:r>
              <a:rPr lang="pl-PL" sz="7200">
                <a:solidFill>
                  <a:schemeClr val="bg1"/>
                </a:solidFill>
              </a:rPr>
              <a:t>= 4 </a:t>
            </a:r>
            <a:r>
              <a:rPr lang="pl-PL" sz="5400" b="1">
                <a:solidFill>
                  <a:schemeClr val="bg1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7200">
                <a:solidFill>
                  <a:schemeClr val="bg1"/>
                </a:solidFill>
              </a:rPr>
              <a:t> r </a:t>
            </a:r>
            <a:r>
              <a:rPr lang="pl-PL" sz="7200" baseline="30000">
                <a:solidFill>
                  <a:schemeClr val="bg1"/>
                </a:solidFill>
              </a:rPr>
              <a:t>2</a:t>
            </a:r>
            <a:r>
              <a:rPr lang="pl-PL" sz="6000" b="1" i="1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975"/>
                            </p:stCondLst>
                            <p:childTnLst>
                              <p:par>
                                <p:cTn id="13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762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>
                <a:solidFill>
                  <a:srgbClr val="FF0066"/>
                </a:solidFill>
              </a:rPr>
              <a:t>  </a:t>
            </a:r>
            <a:r>
              <a:rPr lang="pl-PL" sz="5400" b="1" i="1">
                <a:solidFill>
                  <a:schemeClr val="bg1"/>
                </a:solidFill>
              </a:rPr>
              <a:t>OBJĘTOŚĆ  KULI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00400" y="1066800"/>
            <a:ext cx="5715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Według Archimedesa</a:t>
            </a:r>
            <a:r>
              <a:rPr lang="pl-PL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pl-PL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objętość kuli jest</a:t>
            </a:r>
            <a:r>
              <a:rPr lang="pl-PL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razy</a:t>
            </a:r>
            <a:r>
              <a:rPr lang="pl-PL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większa </a:t>
            </a:r>
            <a:r>
              <a:rPr lang="pl-PL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 objętości</a:t>
            </a:r>
            <a:r>
              <a:rPr lang="pl-PL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stożka </a:t>
            </a:r>
            <a:r>
              <a:rPr lang="pl-PL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którego</a:t>
            </a:r>
            <a:r>
              <a:rPr lang="pl-PL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podstawą jest koło wielkie kuli, </a:t>
            </a:r>
            <a:br>
              <a:rPr lang="pl-PL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32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wysokością – promień kuli.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28600" y="2057400"/>
            <a:ext cx="2895600" cy="2819400"/>
            <a:chOff x="288" y="1584"/>
            <a:chExt cx="2064" cy="1968"/>
          </a:xfrm>
        </p:grpSpPr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288" y="1584"/>
              <a:ext cx="2064" cy="1968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66330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366" name="Oval 6"/>
            <p:cNvSpPr>
              <a:spLocks noChangeArrowheads="1"/>
            </p:cNvSpPr>
            <p:nvPr/>
          </p:nvSpPr>
          <p:spPr bwMode="auto">
            <a:xfrm>
              <a:off x="288" y="2352"/>
              <a:ext cx="2064" cy="57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1344" y="2640"/>
              <a:ext cx="100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288" y="1584"/>
              <a:ext cx="2064" cy="1056"/>
            </a:xfrm>
            <a:prstGeom prst="triangle">
              <a:avLst>
                <a:gd name="adj" fmla="val 51116"/>
              </a:avLst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rot="-5400000">
              <a:off x="816" y="2112"/>
              <a:ext cx="10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1343" y="1892"/>
              <a:ext cx="258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3600" b="1" i="1"/>
                <a:t>r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679" y="2287"/>
              <a:ext cx="25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3600" b="1" i="1"/>
                <a:t>r</a:t>
              </a:r>
            </a:p>
          </p:txBody>
        </p:sp>
      </p:grpSp>
      <p:grpSp>
        <p:nvGrpSpPr>
          <p:cNvPr id="15372" name="Group 12"/>
          <p:cNvGrpSpPr>
            <a:grpSpLocks/>
          </p:cNvGrpSpPr>
          <p:nvPr/>
        </p:nvGrpSpPr>
        <p:grpSpPr bwMode="auto">
          <a:xfrm>
            <a:off x="4038600" y="3657600"/>
            <a:ext cx="4338638" cy="2181225"/>
            <a:chOff x="2547" y="2304"/>
            <a:chExt cx="2733" cy="1374"/>
          </a:xfrm>
        </p:grpSpPr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2547" y="2526"/>
              <a:ext cx="1245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V</a:t>
              </a:r>
              <a:r>
                <a:rPr lang="pl-PL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 = 4 </a:t>
              </a:r>
              <a:r>
                <a:rPr lang="pl-PL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  <a:sym typeface="Symbol" pitchFamily="18" charset="2"/>
                </a:rPr>
                <a:t>•</a:t>
              </a:r>
            </a:p>
            <a:p>
              <a:r>
                <a:rPr lang="pl-PL" sz="60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 </a:t>
              </a:r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3830" y="2304"/>
              <a:ext cx="145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</a:t>
              </a:r>
              <a:r>
                <a:rPr lang="pl-PL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r </a:t>
              </a:r>
              <a:r>
                <a:rPr lang="pl-PL" sz="4800" baseline="30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pl-PL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Times New Roman" pitchFamily="18" charset="0"/>
                </a:rPr>
                <a:t>•</a:t>
              </a:r>
              <a:r>
                <a:rPr lang="pl-PL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pl-PL" sz="4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r</a:t>
              </a:r>
              <a:r>
                <a:rPr lang="pl-PL" sz="6000" baseline="30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3790" y="2832"/>
              <a:ext cx="1202" cy="0"/>
            </a:xfrm>
            <a:prstGeom prst="line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4204" y="2855"/>
              <a:ext cx="2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360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244850" y="5518150"/>
            <a:ext cx="107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czyli</a:t>
            </a:r>
            <a:endParaRPr lang="pl-PL" sz="3600" i="1">
              <a:solidFill>
                <a:schemeClr val="bg1"/>
              </a:solidFill>
            </a:endParaRPr>
          </a:p>
        </p:txBody>
      </p: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4464050" y="5181600"/>
            <a:ext cx="3613150" cy="1295400"/>
            <a:chOff x="2726" y="3264"/>
            <a:chExt cx="2276" cy="816"/>
          </a:xfrm>
        </p:grpSpPr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2726" y="3371"/>
              <a:ext cx="83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5400">
                  <a:solidFill>
                    <a:schemeClr val="bg1"/>
                  </a:solidFill>
                </a:rPr>
                <a:t>V</a:t>
              </a:r>
              <a:r>
                <a:rPr lang="pl-PL" sz="4800">
                  <a:solidFill>
                    <a:schemeClr val="bg1"/>
                  </a:solidFill>
                </a:rPr>
                <a:t> =</a:t>
              </a:r>
              <a:r>
                <a:rPr lang="pl-PL" sz="4800" b="1" i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3600" y="3696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3552" y="326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40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3564" y="3638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40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3792" y="3360"/>
              <a:ext cx="121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4400" b="1" i="1">
                  <a:solidFill>
                    <a:schemeClr val="bg1"/>
                  </a:solidFill>
                </a:rPr>
                <a:t> </a:t>
              </a:r>
              <a:r>
                <a:rPr lang="pl-PL">
                  <a:solidFill>
                    <a:schemeClr val="bg1"/>
                  </a:solidFill>
                  <a:cs typeface="Times New Roman" pitchFamily="18" charset="0"/>
                </a:rPr>
                <a:t>•</a:t>
              </a:r>
              <a:r>
                <a:rPr lang="pl-PL">
                  <a:solidFill>
                    <a:schemeClr val="bg1"/>
                  </a:solidFill>
                </a:rPr>
                <a:t> </a:t>
              </a:r>
              <a:r>
                <a:rPr lang="pl-PL" sz="4400" b="1">
                  <a:solidFill>
                    <a:schemeClr val="bg1"/>
                  </a:solidFill>
                  <a:cs typeface="Times New Roman" pitchFamily="18" charset="0"/>
                  <a:sym typeface="Symbol" pitchFamily="18" charset="2"/>
                </a:rPr>
                <a:t></a:t>
              </a:r>
              <a:r>
                <a:rPr lang="pl-PL" sz="4800">
                  <a:solidFill>
                    <a:schemeClr val="bg1"/>
                  </a:solidFill>
                </a:rPr>
                <a:t> r </a:t>
              </a:r>
              <a:r>
                <a:rPr lang="pl-PL" sz="4800" baseline="30000">
                  <a:solidFill>
                    <a:schemeClr val="bg1"/>
                  </a:solidFill>
                </a:rPr>
                <a:t>3</a:t>
              </a:r>
              <a:r>
                <a:rPr lang="pl-PL" sz="4800" b="1" i="1">
                  <a:solidFill>
                    <a:schemeClr val="bg1"/>
                  </a:solidFill>
                </a:rPr>
                <a:t> 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65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1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6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25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7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5500" y="152400"/>
            <a:ext cx="7404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5400" b="1">
                <a:solidFill>
                  <a:srgbClr val="FFFF00"/>
                </a:solidFill>
              </a:rPr>
              <a:t>PRZEKROJE OSIOWE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57200" y="2428875"/>
            <a:ext cx="1981200" cy="2667000"/>
            <a:chOff x="432" y="1056"/>
            <a:chExt cx="1248" cy="1680"/>
          </a:xfrm>
        </p:grpSpPr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432" y="1056"/>
              <a:ext cx="1248" cy="1680"/>
            </a:xfrm>
            <a:prstGeom prst="can">
              <a:avLst>
                <a:gd name="adj" fmla="val 31460"/>
              </a:avLst>
            </a:prstGeom>
            <a:gradFill rotWithShape="0">
              <a:gsLst>
                <a:gs pos="0">
                  <a:srgbClr val="990033"/>
                </a:gs>
                <a:gs pos="50000">
                  <a:srgbClr val="FF9900"/>
                </a:gs>
                <a:gs pos="100000">
                  <a:srgbClr val="990033"/>
                </a:gs>
              </a:gsLst>
              <a:lin ang="0" scaled="1"/>
            </a:gradFill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432" y="2352"/>
              <a:ext cx="1248" cy="384"/>
            </a:xfrm>
            <a:prstGeom prst="ellipse">
              <a:avLst/>
            </a:prstGeom>
            <a:solidFill>
              <a:srgbClr val="CC6600"/>
            </a:solidFill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57200" y="2809875"/>
            <a:ext cx="1985963" cy="1981200"/>
          </a:xfrm>
          <a:prstGeom prst="rect">
            <a:avLst/>
          </a:prstGeom>
          <a:solidFill>
            <a:srgbClr val="333300">
              <a:alpha val="50000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447800" y="2071688"/>
            <a:ext cx="0" cy="3490912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3505200" y="2209800"/>
            <a:ext cx="2286000" cy="2819400"/>
            <a:chOff x="2016" y="1104"/>
            <a:chExt cx="1440" cy="1522"/>
          </a:xfrm>
        </p:grpSpPr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2016" y="1104"/>
              <a:ext cx="1440" cy="130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49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394" name="Oval 10"/>
            <p:cNvSpPr>
              <a:spLocks noChangeArrowheads="1"/>
            </p:cNvSpPr>
            <p:nvPr/>
          </p:nvSpPr>
          <p:spPr bwMode="auto">
            <a:xfrm>
              <a:off x="2016" y="2246"/>
              <a:ext cx="1440" cy="38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34925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4648200" y="1752600"/>
            <a:ext cx="0" cy="3487738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3505200" y="2286000"/>
            <a:ext cx="2286000" cy="2362200"/>
          </a:xfrm>
          <a:prstGeom prst="triangle">
            <a:avLst>
              <a:gd name="adj" fmla="val 50000"/>
            </a:avLst>
          </a:prstGeom>
          <a:solidFill>
            <a:srgbClr val="003300">
              <a:alpha val="50000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6400800" y="2352675"/>
            <a:ext cx="2447925" cy="2447925"/>
            <a:chOff x="3792" y="1104"/>
            <a:chExt cx="1542" cy="1542"/>
          </a:xfrm>
        </p:grpSpPr>
        <p:sp>
          <p:nvSpPr>
            <p:cNvPr id="16398" name="Oval 14"/>
            <p:cNvSpPr>
              <a:spLocks noChangeArrowheads="1"/>
            </p:cNvSpPr>
            <p:nvPr/>
          </p:nvSpPr>
          <p:spPr bwMode="auto">
            <a:xfrm>
              <a:off x="3792" y="1104"/>
              <a:ext cx="1542" cy="1542"/>
            </a:xfrm>
            <a:prstGeom prst="ellipse">
              <a:avLst/>
            </a:prstGeom>
            <a:gradFill rotWithShape="0">
              <a:gsLst>
                <a:gs pos="0">
                  <a:srgbClr val="FF66FF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6399" name="Oval 15"/>
            <p:cNvSpPr>
              <a:spLocks noChangeArrowheads="1"/>
            </p:cNvSpPr>
            <p:nvPr/>
          </p:nvSpPr>
          <p:spPr bwMode="auto">
            <a:xfrm>
              <a:off x="4560" y="1872"/>
              <a:ext cx="77" cy="77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6400" name="Oval 16"/>
          <p:cNvSpPr>
            <a:spLocks noChangeArrowheads="1"/>
          </p:cNvSpPr>
          <p:nvPr/>
        </p:nvSpPr>
        <p:spPr bwMode="auto">
          <a:xfrm rot="5400000" flipH="1" flipV="1">
            <a:off x="6474619" y="3037681"/>
            <a:ext cx="2439988" cy="1069975"/>
          </a:xfrm>
          <a:prstGeom prst="ellipse">
            <a:avLst/>
          </a:prstGeom>
          <a:solidFill>
            <a:srgbClr val="CC99FF">
              <a:alpha val="50000"/>
            </a:srgbClr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7696200" y="1747838"/>
            <a:ext cx="0" cy="3522662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01650" y="5683250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prostokąt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750050" y="5334000"/>
            <a:ext cx="1860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600">
                <a:solidFill>
                  <a:schemeClr val="bg1"/>
                </a:solidFill>
              </a:rPr>
              <a:t>koło wielkie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124200" y="5410200"/>
            <a:ext cx="3232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600">
                <a:solidFill>
                  <a:schemeClr val="bg1"/>
                </a:solidFill>
              </a:rPr>
              <a:t>trójkąt równoramienny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7207250" y="1143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kula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962400" y="11430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stożek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838200" y="1143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walec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875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75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75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375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875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325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825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325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825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325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625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125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625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125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90" grpId="0" animBg="1"/>
      <p:bldP spid="16391" grpId="0" animBg="1"/>
      <p:bldP spid="16395" grpId="0" animBg="1"/>
      <p:bldP spid="16396" grpId="0" animBg="1"/>
      <p:bldP spid="16400" grpId="0" animBg="1"/>
      <p:bldP spid="16401" grpId="0" animBg="1"/>
      <p:bldP spid="16402" grpId="0" autoUpdateAnimBg="0"/>
      <p:bldP spid="16403" grpId="0" autoUpdateAnimBg="0"/>
      <p:bldP spid="16404" grpId="0" autoUpdateAnimBg="0"/>
      <p:bldP spid="16405" grpId="0" autoUpdateAnimBg="0"/>
      <p:bldP spid="16406" grpId="0" autoUpdateAnimBg="0"/>
      <p:bldP spid="1640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87375" y="396875"/>
            <a:ext cx="79470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4400" b="1">
                <a:solidFill>
                  <a:srgbClr val="FFFF00"/>
                </a:solidFill>
              </a:rPr>
              <a:t>SPRAWDŹ SWOJĄ WIEDZĘ</a:t>
            </a:r>
          </a:p>
          <a:p>
            <a:pPr algn="ctr"/>
            <a:r>
              <a:rPr lang="pl-PL" sz="4400" b="1">
                <a:solidFill>
                  <a:srgbClr val="FFFF00"/>
                </a:solidFill>
              </a:rPr>
              <a:t>O BRYŁACH OBROTOWYCH</a:t>
            </a:r>
          </a:p>
        </p:txBody>
      </p:sp>
      <p:sp>
        <p:nvSpPr>
          <p:cNvPr id="17411" name="AutoShape 3">
            <a:hlinkClick r:id="rId2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2286000"/>
            <a:ext cx="2879725" cy="539750"/>
          </a:xfrm>
          <a:prstGeom prst="bevel">
            <a:avLst>
              <a:gd name="adj" fmla="val 9032"/>
            </a:avLst>
          </a:prstGeom>
          <a:solidFill>
            <a:srgbClr val="00008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3200" b="1">
                <a:solidFill>
                  <a:srgbClr val="FFFF00"/>
                </a:solidFill>
              </a:rPr>
              <a:t>ZADANIE  1</a:t>
            </a:r>
            <a:r>
              <a:rPr lang="pl-PL" sz="32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412" name="AutoShape 4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3130550"/>
            <a:ext cx="2879725" cy="539750"/>
          </a:xfrm>
          <a:prstGeom prst="bevel">
            <a:avLst>
              <a:gd name="adj" fmla="val 9032"/>
            </a:avLst>
          </a:prstGeom>
          <a:solidFill>
            <a:srgbClr val="00008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3200" b="1">
                <a:solidFill>
                  <a:srgbClr val="FFFF00"/>
                </a:solidFill>
              </a:rPr>
              <a:t>ZADANIE  2</a:t>
            </a:r>
          </a:p>
        </p:txBody>
      </p:sp>
      <p:sp>
        <p:nvSpPr>
          <p:cNvPr id="17413" name="AutoShape 5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3968750"/>
            <a:ext cx="2879725" cy="539750"/>
          </a:xfrm>
          <a:prstGeom prst="bevel">
            <a:avLst>
              <a:gd name="adj" fmla="val 9032"/>
            </a:avLst>
          </a:prstGeom>
          <a:solidFill>
            <a:srgbClr val="00008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3200" b="1">
                <a:solidFill>
                  <a:srgbClr val="FFFF00"/>
                </a:solidFill>
              </a:rPr>
              <a:t>ZADANIE  3</a:t>
            </a:r>
          </a:p>
        </p:txBody>
      </p:sp>
      <p:sp>
        <p:nvSpPr>
          <p:cNvPr id="17414" name="AutoShape 6">
            <a:hlinkClick r:id="rId5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71800" y="4730750"/>
            <a:ext cx="2879725" cy="539750"/>
          </a:xfrm>
          <a:prstGeom prst="bevel">
            <a:avLst>
              <a:gd name="adj" fmla="val 9032"/>
            </a:avLst>
          </a:prstGeom>
          <a:solidFill>
            <a:srgbClr val="00008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3200" b="1">
                <a:solidFill>
                  <a:srgbClr val="FFFF00"/>
                </a:solidFill>
              </a:rPr>
              <a:t>ZADANIE  4</a:t>
            </a:r>
          </a:p>
        </p:txBody>
      </p:sp>
      <p:sp>
        <p:nvSpPr>
          <p:cNvPr id="17415" name="AutoShape 7">
            <a:hlinkClick r:id="rId6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5480050"/>
            <a:ext cx="2879725" cy="539750"/>
          </a:xfrm>
          <a:prstGeom prst="bevel">
            <a:avLst>
              <a:gd name="adj" fmla="val 9032"/>
            </a:avLst>
          </a:prstGeom>
          <a:solidFill>
            <a:srgbClr val="00008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3200" b="1">
                <a:solidFill>
                  <a:srgbClr val="FFFF00"/>
                </a:solidFill>
              </a:rPr>
              <a:t>ZADANIE  5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nimBg="1" autoUpdateAnimBg="0"/>
      <p:bldP spid="17412" grpId="0" animBg="1" autoUpdateAnimBg="0"/>
      <p:bldP spid="17413" grpId="0" animBg="1" autoUpdateAnimBg="0"/>
      <p:bldP spid="17414" grpId="0" animBg="1" autoUpdateAnimBg="0"/>
      <p:bldP spid="1741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3179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u="sng">
                <a:solidFill>
                  <a:srgbClr val="FFFF00"/>
                </a:solidFill>
              </a:rPr>
              <a:t>ZADANIE 1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343400" y="3048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000" b="1"/>
              <a:t>Uzupełnij zdania: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1554163"/>
            <a:ext cx="8235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1) Walec powstaje w wyniku obrotu .....................</a:t>
            </a:r>
          </a:p>
          <a:p>
            <a:r>
              <a:rPr lang="pl-PL" sz="3200" i="1"/>
              <a:t>    dookoła .............................................................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2697163"/>
            <a:ext cx="85010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2) Odcinek łączący wierzchołek stożka z dowolnym</a:t>
            </a:r>
          </a:p>
          <a:p>
            <a:r>
              <a:rPr lang="pl-PL" sz="3200" i="1"/>
              <a:t>    punktem na obwodzie koła to ............................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" y="3886200"/>
            <a:ext cx="8248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3) Przekrojem osiowym kuli jest ...........................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28600" y="4648200"/>
            <a:ext cx="8237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4) Wycinek koła jest powierzchnią boczną ...........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8600" y="5334000"/>
            <a:ext cx="8302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5) Powierzchnią kuli jest .......................................</a:t>
            </a:r>
          </a:p>
        </p:txBody>
      </p:sp>
      <p:sp>
        <p:nvSpPr>
          <p:cNvPr id="18441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83550" y="6096000"/>
            <a:ext cx="755650" cy="611188"/>
          </a:xfrm>
          <a:prstGeom prst="actionButtonForwardNex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8442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92950" y="6096000"/>
            <a:ext cx="755650" cy="611188"/>
          </a:xfrm>
          <a:prstGeom prst="actionButtonBackPrevious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097713" y="1128713"/>
            <a:ext cx="1131887" cy="425450"/>
          </a:xfrm>
          <a:prstGeom prst="rect">
            <a:avLst/>
          </a:prstGeom>
          <a:solidFill>
            <a:srgbClr val="33CC33"/>
          </a:solidFill>
          <a:ln w="88900" cmpd="tri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1600" b="1"/>
              <a:t>KLIKNIJ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  <p:bldP spid="18438" grpId="0" autoUpdateAnimBg="0"/>
      <p:bldP spid="18439" grpId="0" autoUpdateAnimBg="0"/>
      <p:bldP spid="18440" grpId="0" autoUpdateAnimBg="0"/>
      <p:bldP spid="1844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9238" y="228600"/>
            <a:ext cx="3179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u="sng">
                <a:solidFill>
                  <a:srgbClr val="FFFF00"/>
                </a:solidFill>
              </a:rPr>
              <a:t>ZADANIE 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536950" y="288925"/>
            <a:ext cx="5073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b="1"/>
              <a:t>Wykonaj proste obliczenia:</a:t>
            </a:r>
            <a:r>
              <a:rPr lang="pl-PL" sz="4000" b="1"/>
              <a:t>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" y="3124200"/>
            <a:ext cx="57705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800" b="1" i="1"/>
              <a:t>2) Pole powierzchni bocznej stożka </a:t>
            </a:r>
          </a:p>
          <a:p>
            <a:r>
              <a:rPr lang="pl-PL" sz="2800" b="1" i="1"/>
              <a:t>    wynosi 10</a:t>
            </a:r>
            <a:r>
              <a:rPr lang="pl-PL" sz="2800" b="1" i="1"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2800" b="1" i="1"/>
              <a:t>  cm</a:t>
            </a:r>
            <a:r>
              <a:rPr lang="pl-PL" sz="2800" b="1" i="1" baseline="30000"/>
              <a:t>2</a:t>
            </a:r>
            <a:r>
              <a:rPr lang="pl-PL" sz="2800" b="1" i="1"/>
              <a:t>, a jego tworząca </a:t>
            </a:r>
          </a:p>
          <a:p>
            <a:r>
              <a:rPr lang="pl-PL" sz="2800" b="1" i="1"/>
              <a:t>    ma długość 5 cm. Jaka jest długość </a:t>
            </a:r>
          </a:p>
          <a:p>
            <a:r>
              <a:rPr lang="pl-PL" sz="2800" b="1" i="1"/>
              <a:t>    średnicy podstawy tego stożka?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8600" y="5372100"/>
            <a:ext cx="6137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800" b="1" i="1"/>
              <a:t>3) Sfera kuli ma powierzchnię 36</a:t>
            </a:r>
            <a:r>
              <a:rPr lang="pl-PL" sz="2800" b="1" i="1"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2800" b="1" i="1"/>
              <a:t>  cm</a:t>
            </a:r>
            <a:r>
              <a:rPr lang="pl-PL" sz="2800" b="1" i="1" baseline="30000"/>
              <a:t>2</a:t>
            </a:r>
            <a:r>
              <a:rPr lang="pl-PL" sz="2800" b="1" i="1"/>
              <a:t>. </a:t>
            </a:r>
          </a:p>
          <a:p>
            <a:r>
              <a:rPr lang="pl-PL" sz="2800" b="1" i="1"/>
              <a:t>    Jaka jest objętość tej kuli?</a:t>
            </a: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6553200" y="1066800"/>
            <a:ext cx="1331913" cy="1752600"/>
            <a:chOff x="4560" y="960"/>
            <a:chExt cx="839" cy="1104"/>
          </a:xfrm>
        </p:grpSpPr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4562" y="960"/>
              <a:ext cx="810" cy="1016"/>
            </a:xfrm>
            <a:prstGeom prst="can">
              <a:avLst>
                <a:gd name="adj" fmla="val 41358"/>
              </a:avLst>
            </a:prstGeom>
            <a:gradFill rotWithShape="0">
              <a:gsLst>
                <a:gs pos="0">
                  <a:srgbClr val="990033"/>
                </a:gs>
                <a:gs pos="50000">
                  <a:srgbClr val="FF9900"/>
                </a:gs>
                <a:gs pos="100000">
                  <a:srgbClr val="990033"/>
                </a:gs>
              </a:gsLst>
              <a:lin ang="0" scaled="1"/>
            </a:gradFill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4562" y="1744"/>
              <a:ext cx="810" cy="320"/>
            </a:xfrm>
            <a:prstGeom prst="ellipse">
              <a:avLst/>
            </a:prstGeom>
            <a:solidFill>
              <a:srgbClr val="CC6600"/>
            </a:solidFill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4560" y="1137"/>
              <a:ext cx="812" cy="754"/>
            </a:xfrm>
            <a:prstGeom prst="rect">
              <a:avLst/>
            </a:prstGeom>
            <a:solidFill>
              <a:srgbClr val="333300">
                <a:alpha val="50000"/>
              </a:srgb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4967" y="1137"/>
              <a:ext cx="0" cy="753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5134" y="1357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b="1" i="1"/>
                <a:t>H</a:t>
              </a: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5005" y="1680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000" b="1" i="1"/>
                <a:t>r</a:t>
              </a:r>
            </a:p>
          </p:txBody>
        </p:sp>
      </p:grp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6400800" y="3124200"/>
            <a:ext cx="1608138" cy="1657350"/>
            <a:chOff x="4032" y="1968"/>
            <a:chExt cx="1013" cy="1044"/>
          </a:xfrm>
        </p:grpSpPr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4032" y="1968"/>
              <a:ext cx="1013" cy="864"/>
            </a:xfrm>
            <a:prstGeom prst="triangle">
              <a:avLst>
                <a:gd name="adj" fmla="val 46398"/>
              </a:avLst>
            </a:prstGeom>
            <a:gradFill rotWithShape="0">
              <a:gsLst>
                <a:gs pos="0">
                  <a:srgbClr val="008000"/>
                </a:gs>
                <a:gs pos="50000">
                  <a:srgbClr val="66FF33"/>
                </a:gs>
                <a:gs pos="100000">
                  <a:srgbClr val="008000"/>
                </a:gs>
              </a:gsLst>
              <a:lin ang="0" scaled="1"/>
            </a:gra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4032" y="2688"/>
              <a:ext cx="1011" cy="324"/>
            </a:xfrm>
            <a:prstGeom prst="ellipse">
              <a:avLst/>
            </a:prstGeom>
            <a:gradFill rotWithShape="0">
              <a:gsLst>
                <a:gs pos="0">
                  <a:srgbClr val="008000"/>
                </a:gs>
                <a:gs pos="50000">
                  <a:srgbClr val="66FF33"/>
                </a:gs>
                <a:gs pos="100000">
                  <a:srgbClr val="008000"/>
                </a:gs>
              </a:gsLst>
              <a:lin ang="0" scaled="1"/>
            </a:gra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>
              <a:off x="4512" y="2832"/>
              <a:ext cx="50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 type="none" w="sm" len="sm"/>
              <a:tailEnd type="oval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 rot="5400000" flipH="1">
              <a:off x="4087" y="2409"/>
              <a:ext cx="84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4272" y="235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b="1" i="1"/>
                <a:t>H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574" y="2630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000" b="1" i="1"/>
                <a:t>r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4752" y="2208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b="1" i="1"/>
                <a:t>l</a:t>
              </a:r>
            </a:p>
          </p:txBody>
        </p:sp>
      </p:grp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6477000" y="5181600"/>
            <a:ext cx="1371600" cy="1371600"/>
            <a:chOff x="4464" y="3264"/>
            <a:chExt cx="864" cy="864"/>
          </a:xfrm>
        </p:grpSpPr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4464" y="3264"/>
              <a:ext cx="841" cy="864"/>
            </a:xfrm>
            <a:prstGeom prst="ellipse">
              <a:avLst/>
            </a:prstGeom>
            <a:gradFill rotWithShape="0">
              <a:gsLst>
                <a:gs pos="0">
                  <a:srgbClr val="FF5B35"/>
                </a:gs>
                <a:gs pos="100000">
                  <a:srgbClr val="990033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4464" y="3552"/>
              <a:ext cx="841" cy="348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4896" y="371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4944" y="3504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000" b="1" i="1"/>
                <a:t>r</a:t>
              </a:r>
            </a:p>
          </p:txBody>
        </p:sp>
      </p:grpSp>
      <p:sp>
        <p:nvSpPr>
          <p:cNvPr id="19482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2150" y="6170613"/>
            <a:ext cx="755650" cy="611187"/>
          </a:xfrm>
          <a:prstGeom prst="actionButtonForwardNex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483" name="AutoShape 2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2150" y="5484813"/>
            <a:ext cx="755650" cy="611187"/>
          </a:xfrm>
          <a:prstGeom prst="actionButtonBackPrevious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8580438" y="311150"/>
            <a:ext cx="411162" cy="1670050"/>
          </a:xfrm>
          <a:prstGeom prst="rect">
            <a:avLst/>
          </a:prstGeom>
          <a:solidFill>
            <a:srgbClr val="33CC33"/>
          </a:solidFill>
          <a:ln w="88900" cmpd="tri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1400" b="1"/>
              <a:t>K</a:t>
            </a:r>
          </a:p>
          <a:p>
            <a:pPr algn="ctr"/>
            <a:r>
              <a:rPr lang="pl-PL" sz="1400" b="1"/>
              <a:t>L</a:t>
            </a:r>
          </a:p>
          <a:p>
            <a:pPr algn="ctr"/>
            <a:r>
              <a:rPr lang="pl-PL" sz="1400" b="1"/>
              <a:t>I</a:t>
            </a:r>
          </a:p>
          <a:p>
            <a:pPr algn="ctr"/>
            <a:r>
              <a:rPr lang="pl-PL" sz="1400" b="1"/>
              <a:t>K</a:t>
            </a:r>
          </a:p>
          <a:p>
            <a:pPr algn="ctr"/>
            <a:r>
              <a:rPr lang="pl-PL" sz="1400" b="1"/>
              <a:t>N</a:t>
            </a:r>
          </a:p>
          <a:p>
            <a:pPr algn="ctr"/>
            <a:r>
              <a:rPr lang="pl-PL" sz="1400" b="1"/>
              <a:t>I</a:t>
            </a:r>
          </a:p>
          <a:p>
            <a:pPr algn="ctr"/>
            <a:r>
              <a:rPr lang="pl-PL" sz="1400" b="1"/>
              <a:t>J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-381000" y="1295400"/>
            <a:ext cx="6705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pl-PL" sz="2800" i="1">
                <a:solidFill>
                  <a:schemeClr val="bg1"/>
                </a:solidFill>
              </a:rPr>
              <a:t>     </a:t>
            </a:r>
            <a:r>
              <a:rPr lang="pl-PL" sz="2800" b="1" i="1"/>
              <a:t>1)</a:t>
            </a:r>
            <a:r>
              <a:rPr lang="pl-PL" sz="2800" b="1" i="1">
                <a:solidFill>
                  <a:schemeClr val="bg1"/>
                </a:solidFill>
              </a:rPr>
              <a:t> </a:t>
            </a:r>
            <a:r>
              <a:rPr lang="pl-PL" sz="2800" b="1" i="1"/>
              <a:t>Przekrój osiowy walca jest kwadratem </a:t>
            </a:r>
          </a:p>
          <a:p>
            <a:pPr marL="457200" indent="-457200"/>
            <a:r>
              <a:rPr lang="pl-PL" sz="2800" b="1" i="1"/>
              <a:t>         o boku długości 10 cm. Wyznacz pole</a:t>
            </a:r>
          </a:p>
          <a:p>
            <a:pPr marL="457200" indent="-457200"/>
            <a:r>
              <a:rPr lang="pl-PL" sz="2800" b="1" i="1"/>
              <a:t>         powierzchni bocznej tego walca.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1" grpId="0" autoUpdateAnimBg="0"/>
      <p:bldP spid="19484" grpId="0" animBg="1" autoUpdateAnimBg="0"/>
      <p:bldP spid="1948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3179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u="sng">
                <a:solidFill>
                  <a:srgbClr val="FFFF00"/>
                </a:solidFill>
              </a:rPr>
              <a:t>ZADANIE 3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1371600"/>
            <a:ext cx="5172075" cy="1497013"/>
          </a:xfrm>
          <a:prstGeom prst="rect">
            <a:avLst/>
          </a:prstGeom>
          <a:gradFill rotWithShape="0">
            <a:gsLst>
              <a:gs pos="0">
                <a:srgbClr val="CC6600"/>
              </a:gs>
              <a:gs pos="50000">
                <a:srgbClr val="CC9900"/>
              </a:gs>
              <a:gs pos="100000">
                <a:srgbClr val="CC6600"/>
              </a:gs>
            </a:gsLst>
            <a:lin ang="0" scaled="1"/>
          </a:gra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029200" y="133350"/>
            <a:ext cx="1238250" cy="1238250"/>
          </a:xfrm>
          <a:prstGeom prst="ellipse">
            <a:avLst/>
          </a:prstGeom>
          <a:gradFill rotWithShape="0">
            <a:gsLst>
              <a:gs pos="0">
                <a:srgbClr val="CC99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029200" y="2895600"/>
            <a:ext cx="1238250" cy="1238250"/>
          </a:xfrm>
          <a:prstGeom prst="ellipse">
            <a:avLst/>
          </a:prstGeom>
          <a:gradFill rotWithShape="0">
            <a:gsLst>
              <a:gs pos="0">
                <a:srgbClr val="CC99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124200" y="1371600"/>
            <a:ext cx="0" cy="15335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124200" y="2895600"/>
            <a:ext cx="51816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828800" y="1804988"/>
            <a:ext cx="1284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000" b="1"/>
              <a:t>0,5 dm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46700" y="2343150"/>
            <a:ext cx="11525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000" b="1"/>
              <a:t>8</a:t>
            </a:r>
            <a:r>
              <a:rPr lang="pl-PL" sz="2800" b="1"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3000" b="1"/>
              <a:t> cm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28600" y="4343400"/>
            <a:ext cx="8915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3200" i="1"/>
              <a:t>Rysunek przedstawia siatkę pewnej bryły obrotowej.</a:t>
            </a:r>
          </a:p>
          <a:p>
            <a:r>
              <a:rPr lang="pl-PL" sz="3200" i="1"/>
              <a:t>Jaką figurę przestrzenną otrzymasz po sklejeniu tej</a:t>
            </a:r>
          </a:p>
          <a:p>
            <a:r>
              <a:rPr lang="pl-PL" sz="3200" i="1"/>
              <a:t>siatki? Oblicz jej objętość. </a:t>
            </a:r>
          </a:p>
          <a:p>
            <a:r>
              <a:rPr lang="pl-PL" sz="3200" i="1"/>
              <a:t>Odpowiednie dane odczytaj z rysunku.</a:t>
            </a:r>
          </a:p>
        </p:txBody>
      </p:sp>
      <p:sp>
        <p:nvSpPr>
          <p:cNvPr id="20491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83550" y="6096000"/>
            <a:ext cx="755650" cy="611188"/>
          </a:xfrm>
          <a:prstGeom prst="actionButtonForwardNex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492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092950" y="6096000"/>
            <a:ext cx="755650" cy="611188"/>
          </a:xfrm>
          <a:prstGeom prst="actionButtonBackPrevious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utoUpdateAnimBg="0"/>
      <p:bldP spid="20489" grpId="0" autoUpdateAnimBg="0"/>
      <p:bldP spid="2049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3179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u="sng">
                <a:solidFill>
                  <a:srgbClr val="FFFF00"/>
                </a:solidFill>
              </a:rPr>
              <a:t>ZADANIE 4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416083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Trójkąt prostokątny </a:t>
            </a:r>
          </a:p>
          <a:p>
            <a:r>
              <a:rPr lang="pl-PL" sz="3200" i="1"/>
              <a:t>obraca się wokół jednej </a:t>
            </a:r>
          </a:p>
          <a:p>
            <a:r>
              <a:rPr lang="pl-PL" sz="3200" i="1"/>
              <a:t>z przyprostokątnych.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629400" y="1295400"/>
            <a:ext cx="2133600" cy="3397250"/>
          </a:xfrm>
          <a:prstGeom prst="rtTriangle">
            <a:avLst/>
          </a:prstGeom>
          <a:gradFill rotWithShape="0">
            <a:gsLst>
              <a:gs pos="0">
                <a:srgbClr val="FF33CC"/>
              </a:gs>
              <a:gs pos="100000">
                <a:srgbClr val="660033"/>
              </a:gs>
            </a:gsLst>
            <a:path path="rect">
              <a:fillToRect t="100000" r="10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6629400" y="228600"/>
            <a:ext cx="0" cy="5516563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1510" name="Arc 6"/>
          <p:cNvSpPr>
            <a:spLocks/>
          </p:cNvSpPr>
          <p:nvPr/>
        </p:nvSpPr>
        <p:spPr bwMode="auto">
          <a:xfrm flipH="1" flipV="1">
            <a:off x="6015038" y="381000"/>
            <a:ext cx="1223962" cy="5365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130 w 43200"/>
              <a:gd name="T1" fmla="*/ 39903 h 39903"/>
              <a:gd name="T2" fmla="*/ 33237 w 43200"/>
              <a:gd name="T3" fmla="*/ 39797 h 39903"/>
              <a:gd name="T4" fmla="*/ 21600 w 43200"/>
              <a:gd name="T5" fmla="*/ 21600 h 39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903" fill="none" extrusionOk="0">
                <a:moveTo>
                  <a:pt x="10130" y="39902"/>
                </a:moveTo>
                <a:cubicBezTo>
                  <a:pt x="3827" y="35953"/>
                  <a:pt x="0" y="2903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967"/>
                  <a:pt x="39444" y="35827"/>
                  <a:pt x="33237" y="39797"/>
                </a:cubicBezTo>
              </a:path>
              <a:path w="43200" h="39903" stroke="0" extrusionOk="0">
                <a:moveTo>
                  <a:pt x="10130" y="39902"/>
                </a:moveTo>
                <a:cubicBezTo>
                  <a:pt x="3827" y="35953"/>
                  <a:pt x="0" y="2903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967"/>
                  <a:pt x="39444" y="35827"/>
                  <a:pt x="33237" y="39797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5257800" y="2819400"/>
            <a:ext cx="1447800" cy="579438"/>
            <a:chOff x="2592" y="1920"/>
            <a:chExt cx="912" cy="365"/>
          </a:xfrm>
        </p:grpSpPr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2592" y="1920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3200"/>
                <a:t>2     </a:t>
              </a:r>
              <a:r>
                <a:rPr lang="pl-PL" sz="2800"/>
                <a:t>cm</a:t>
              </a:r>
            </a:p>
          </p:txBody>
        </p:sp>
        <p:graphicFrame>
          <p:nvGraphicFramePr>
            <p:cNvPr id="21513" name="Object 9"/>
            <p:cNvGraphicFramePr>
              <a:graphicFrameLocks noChangeAspect="1"/>
            </p:cNvGraphicFramePr>
            <p:nvPr/>
          </p:nvGraphicFramePr>
          <p:xfrm>
            <a:off x="2772" y="1920"/>
            <a:ext cx="301" cy="349"/>
          </p:xfrm>
          <a:graphic>
            <a:graphicData uri="http://schemas.openxmlformats.org/presentationml/2006/ole">
              <p:oleObj spid="_x0000_s21513" r:id="rId3" imgW="228600" imgH="228600" progId="Equation.3">
                <p:embed/>
              </p:oleObj>
            </a:graphicData>
          </a:graphic>
        </p:graphicFrame>
      </p:grpSp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7058025" y="4724400"/>
            <a:ext cx="1095375" cy="554038"/>
            <a:chOff x="4067" y="3299"/>
            <a:chExt cx="690" cy="349"/>
          </a:xfrm>
        </p:grpSpPr>
        <p:graphicFrame>
          <p:nvGraphicFramePr>
            <p:cNvPr id="21515" name="Object 11"/>
            <p:cNvGraphicFramePr>
              <a:graphicFrameLocks noChangeAspect="1"/>
            </p:cNvGraphicFramePr>
            <p:nvPr/>
          </p:nvGraphicFramePr>
          <p:xfrm>
            <a:off x="4067" y="3299"/>
            <a:ext cx="349" cy="349"/>
          </p:xfrm>
          <a:graphic>
            <a:graphicData uri="http://schemas.openxmlformats.org/presentationml/2006/ole">
              <p:oleObj spid="_x0000_s21515" r:id="rId4" imgW="228600" imgH="228600" progId="Equation.3">
                <p:embed/>
              </p:oleObj>
            </a:graphicData>
          </a:graphic>
        </p:graphicFrame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4368" y="3321"/>
              <a:ext cx="38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800"/>
                <a:t>cm</a:t>
              </a:r>
            </a:p>
          </p:txBody>
        </p:sp>
      </p:grp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4800" y="2590800"/>
            <a:ext cx="39004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Jaka bryła powstanie</a:t>
            </a:r>
          </a:p>
          <a:p>
            <a:r>
              <a:rPr lang="pl-PL" sz="3200" i="1"/>
              <a:t>w wyniku tego obrotu?</a:t>
            </a:r>
            <a:endParaRPr lang="pl-PL" sz="3200" b="1" i="1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04800" y="3810000"/>
            <a:ext cx="47482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Oblicz pole jej powierzchni </a:t>
            </a:r>
          </a:p>
          <a:p>
            <a:r>
              <a:rPr lang="pl-PL" sz="3200" i="1"/>
              <a:t>bocznej.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81000" y="5029200"/>
            <a:ext cx="41830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3200" i="1"/>
              <a:t>Potrzebne dane odczytaj</a:t>
            </a:r>
          </a:p>
          <a:p>
            <a:r>
              <a:rPr lang="pl-PL" sz="3200" i="1"/>
              <a:t>z rysunku.</a:t>
            </a:r>
          </a:p>
        </p:txBody>
      </p:sp>
      <p:sp>
        <p:nvSpPr>
          <p:cNvPr id="21520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7350" y="6096000"/>
            <a:ext cx="755650" cy="611188"/>
          </a:xfrm>
          <a:prstGeom prst="actionButtonForwardNex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1521" name="AutoShape 1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092950" y="6096000"/>
            <a:ext cx="755650" cy="611188"/>
          </a:xfrm>
          <a:prstGeom prst="actionButtonBackPrevious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8" grpId="0" animBg="1"/>
      <p:bldP spid="21509" grpId="0" animBg="1"/>
      <p:bldP spid="21510" grpId="0" animBg="1"/>
      <p:bldP spid="21517" grpId="0" autoUpdateAnimBg="0"/>
      <p:bldP spid="21518" grpId="0" autoUpdateAnimBg="0"/>
      <p:bldP spid="215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836712"/>
            <a:ext cx="3888432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Elipsa 2"/>
          <p:cNvSpPr/>
          <p:nvPr/>
        </p:nvSpPr>
        <p:spPr>
          <a:xfrm>
            <a:off x="1043608" y="404664"/>
            <a:ext cx="388843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1043608" y="4869160"/>
            <a:ext cx="388843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5220072" y="1052736"/>
            <a:ext cx="36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Możemy otrzymać walec poprzez obrót prostokąta wokół osi symetrii.</a:t>
            </a:r>
            <a:endParaRPr lang="pl-PL" sz="3200" dirty="0"/>
          </a:p>
        </p:txBody>
      </p:sp>
      <p:cxnSp>
        <p:nvCxnSpPr>
          <p:cNvPr id="9" name="Łącznik prosty 8"/>
          <p:cNvCxnSpPr/>
          <p:nvPr/>
        </p:nvCxnSpPr>
        <p:spPr>
          <a:xfrm>
            <a:off x="2987824" y="0"/>
            <a:ext cx="0" cy="6525344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960438"/>
            <a:ext cx="7162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3200" b="1" i="1">
                <a:solidFill>
                  <a:schemeClr val="bg1"/>
                </a:solidFill>
              </a:rPr>
              <a:t>Mosiężny stożek o objętości </a:t>
            </a:r>
            <a:r>
              <a:rPr lang="pl-PL" sz="3200" b="1" i="1">
                <a:solidFill>
                  <a:srgbClr val="FF9900"/>
                </a:solidFill>
              </a:rPr>
              <a:t>3,6</a:t>
            </a:r>
            <a:r>
              <a:rPr lang="pl-PL" sz="2800" b="1" i="1">
                <a:solidFill>
                  <a:srgbClr val="FF9900"/>
                </a:solidFill>
                <a:cs typeface="Times New Roman" pitchFamily="18" charset="0"/>
                <a:sym typeface="Symbol" pitchFamily="18" charset="2"/>
              </a:rPr>
              <a:t></a:t>
            </a:r>
            <a:r>
              <a:rPr lang="pl-PL" sz="3200" b="1" i="1">
                <a:solidFill>
                  <a:srgbClr val="FF9900"/>
                </a:solidFill>
              </a:rPr>
              <a:t> dm</a:t>
            </a:r>
            <a:r>
              <a:rPr lang="pl-PL" sz="3200" b="1" i="1" baseline="30000">
                <a:solidFill>
                  <a:srgbClr val="FF9900"/>
                </a:solidFill>
              </a:rPr>
              <a:t>3</a:t>
            </a:r>
            <a:r>
              <a:rPr lang="pl-PL" sz="3200" b="1" i="1" baseline="30000">
                <a:solidFill>
                  <a:schemeClr val="bg1"/>
                </a:solidFill>
              </a:rPr>
              <a:t> </a:t>
            </a:r>
          </a:p>
          <a:p>
            <a:r>
              <a:rPr lang="pl-PL" sz="3200" b="1" i="1">
                <a:solidFill>
                  <a:schemeClr val="bg1"/>
                </a:solidFill>
              </a:rPr>
              <a:t>przetopiono na kulki o promieniu </a:t>
            </a:r>
            <a:r>
              <a:rPr lang="pl-PL" sz="3200" b="1" i="1">
                <a:solidFill>
                  <a:srgbClr val="FF9900"/>
                </a:solidFill>
              </a:rPr>
              <a:t>3cm.</a:t>
            </a:r>
            <a:r>
              <a:rPr lang="pl-PL" sz="3200" b="1" i="1">
                <a:solidFill>
                  <a:schemeClr val="bg1"/>
                </a:solidFill>
              </a:rPr>
              <a:t> </a:t>
            </a:r>
          </a:p>
          <a:p>
            <a:r>
              <a:rPr lang="pl-PL" sz="3200" b="1" i="1">
                <a:solidFill>
                  <a:schemeClr val="bg1"/>
                </a:solidFill>
              </a:rPr>
              <a:t>Ile takich kulek otrzymano?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304800" y="2438400"/>
            <a:ext cx="2286000" cy="2590800"/>
            <a:chOff x="432" y="1296"/>
            <a:chExt cx="2016" cy="2304"/>
          </a:xfrm>
        </p:grpSpPr>
        <p:sp>
          <p:nvSpPr>
            <p:cNvPr id="22532" name="AutoShape 4"/>
            <p:cNvSpPr>
              <a:spLocks noChangeArrowheads="1"/>
            </p:cNvSpPr>
            <p:nvPr/>
          </p:nvSpPr>
          <p:spPr bwMode="auto">
            <a:xfrm>
              <a:off x="432" y="1296"/>
              <a:ext cx="2016" cy="1968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shape">
                <a:fillToRect l="50000" t="50000" r="50000" b="50000"/>
              </a:path>
            </a:gradFill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432" y="3024"/>
              <a:ext cx="2016" cy="576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CC6600"/>
                </a:gs>
              </a:gsLst>
              <a:path path="shape">
                <a:fillToRect l="50000" t="50000" r="50000" b="50000"/>
              </a:path>
            </a:gradFill>
            <a:ln w="444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819400" y="3581400"/>
            <a:ext cx="1468438" cy="0"/>
          </a:xfrm>
          <a:prstGeom prst="line">
            <a:avLst/>
          </a:prstGeom>
          <a:noFill/>
          <a:ln w="101600">
            <a:solidFill>
              <a:srgbClr val="6633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4495800" y="28194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572000" y="39624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953000" y="33528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5562600" y="2830513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6705600" y="2798763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477000" y="42672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6172200" y="33528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873750" y="38862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28600" y="5638800"/>
            <a:ext cx="203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800" b="1" i="1"/>
              <a:t>wskazówka:</a:t>
            </a:r>
            <a:r>
              <a:rPr lang="pl-PL" sz="2800" i="1"/>
              <a:t> 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590800" y="5334000"/>
            <a:ext cx="4359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800" b="1">
                <a:solidFill>
                  <a:schemeClr val="bg1"/>
                </a:solidFill>
              </a:rPr>
              <a:t>1dm = 10cm</a:t>
            </a:r>
          </a:p>
          <a:p>
            <a:r>
              <a:rPr lang="pl-PL" sz="2800" b="1">
                <a:solidFill>
                  <a:schemeClr val="bg1"/>
                </a:solidFill>
              </a:rPr>
              <a:t>1dm</a:t>
            </a:r>
            <a:r>
              <a:rPr lang="pl-PL" sz="2800" b="1" baseline="30000">
                <a:solidFill>
                  <a:schemeClr val="bg1"/>
                </a:solidFill>
              </a:rPr>
              <a:t>3 </a:t>
            </a:r>
            <a:r>
              <a:rPr lang="pl-PL" sz="2800" b="1">
                <a:solidFill>
                  <a:schemeClr val="bg1"/>
                </a:solidFill>
              </a:rPr>
              <a:t>= (10cm)</a:t>
            </a:r>
            <a:r>
              <a:rPr lang="pl-PL" sz="2800" b="1" baseline="30000">
                <a:solidFill>
                  <a:schemeClr val="bg1"/>
                </a:solidFill>
              </a:rPr>
              <a:t>3 </a:t>
            </a:r>
            <a:r>
              <a:rPr lang="pl-PL" sz="2800" b="1">
                <a:solidFill>
                  <a:schemeClr val="bg1"/>
                </a:solidFill>
              </a:rPr>
              <a:t>= 1000cm</a:t>
            </a:r>
            <a:r>
              <a:rPr lang="pl-PL" sz="2800" b="1" baseline="30000">
                <a:solidFill>
                  <a:schemeClr val="bg1"/>
                </a:solidFill>
              </a:rPr>
              <a:t>3 </a:t>
            </a:r>
            <a:endParaRPr lang="pl-PL" sz="2800" b="1">
              <a:solidFill>
                <a:schemeClr val="bg1"/>
              </a:solidFill>
            </a:endParaRPr>
          </a:p>
        </p:txBody>
      </p:sp>
      <p:sp>
        <p:nvSpPr>
          <p:cNvPr id="22545" name="AutoShape 1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083550" y="6096000"/>
            <a:ext cx="755650" cy="611188"/>
          </a:xfrm>
          <a:prstGeom prst="actionButtonForwardNex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46" name="AutoShap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086600" y="6096000"/>
            <a:ext cx="755650" cy="611188"/>
          </a:xfrm>
          <a:prstGeom prst="actionButtonBackPrevious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7924800" y="3657600"/>
            <a:ext cx="609600" cy="1425575"/>
            <a:chOff x="5040" y="2030"/>
            <a:chExt cx="401" cy="1042"/>
          </a:xfrm>
        </p:grpSpPr>
        <p:sp>
          <p:nvSpPr>
            <p:cNvPr id="22548" name="Freeform 20"/>
            <p:cNvSpPr>
              <a:spLocks/>
            </p:cNvSpPr>
            <p:nvPr/>
          </p:nvSpPr>
          <p:spPr bwMode="auto">
            <a:xfrm>
              <a:off x="5142" y="2071"/>
              <a:ext cx="235" cy="238"/>
            </a:xfrm>
            <a:custGeom>
              <a:avLst/>
              <a:gdLst/>
              <a:ahLst/>
              <a:cxnLst>
                <a:cxn ang="0">
                  <a:pos x="215" y="302"/>
                </a:cxn>
                <a:cxn ang="0">
                  <a:pos x="276" y="206"/>
                </a:cxn>
                <a:cxn ang="0">
                  <a:pos x="345" y="135"/>
                </a:cxn>
                <a:cxn ang="0">
                  <a:pos x="414" y="48"/>
                </a:cxn>
                <a:cxn ang="0">
                  <a:pos x="499" y="9"/>
                </a:cxn>
                <a:cxn ang="0">
                  <a:pos x="567" y="0"/>
                </a:cxn>
                <a:cxn ang="0">
                  <a:pos x="637" y="24"/>
                </a:cxn>
                <a:cxn ang="0">
                  <a:pos x="675" y="79"/>
                </a:cxn>
                <a:cxn ang="0">
                  <a:pos x="705" y="183"/>
                </a:cxn>
                <a:cxn ang="0">
                  <a:pos x="697" y="293"/>
                </a:cxn>
                <a:cxn ang="0">
                  <a:pos x="667" y="389"/>
                </a:cxn>
                <a:cxn ang="0">
                  <a:pos x="591" y="501"/>
                </a:cxn>
                <a:cxn ang="0">
                  <a:pos x="506" y="580"/>
                </a:cxn>
                <a:cxn ang="0">
                  <a:pos x="414" y="651"/>
                </a:cxn>
                <a:cxn ang="0">
                  <a:pos x="315" y="698"/>
                </a:cxn>
                <a:cxn ang="0">
                  <a:pos x="230" y="715"/>
                </a:cxn>
                <a:cxn ang="0">
                  <a:pos x="192" y="691"/>
                </a:cxn>
                <a:cxn ang="0">
                  <a:pos x="161" y="596"/>
                </a:cxn>
                <a:cxn ang="0">
                  <a:pos x="169" y="469"/>
                </a:cxn>
                <a:cxn ang="0">
                  <a:pos x="23" y="476"/>
                </a:cxn>
                <a:cxn ang="0">
                  <a:pos x="0" y="453"/>
                </a:cxn>
                <a:cxn ang="0">
                  <a:pos x="23" y="405"/>
                </a:cxn>
                <a:cxn ang="0">
                  <a:pos x="176" y="397"/>
                </a:cxn>
                <a:cxn ang="0">
                  <a:pos x="215" y="302"/>
                </a:cxn>
              </a:cxnLst>
              <a:rect l="0" t="0" r="r" b="b"/>
              <a:pathLst>
                <a:path w="705" h="715">
                  <a:moveTo>
                    <a:pt x="215" y="302"/>
                  </a:moveTo>
                  <a:lnTo>
                    <a:pt x="276" y="206"/>
                  </a:lnTo>
                  <a:lnTo>
                    <a:pt x="345" y="135"/>
                  </a:lnTo>
                  <a:lnTo>
                    <a:pt x="414" y="48"/>
                  </a:lnTo>
                  <a:lnTo>
                    <a:pt x="499" y="9"/>
                  </a:lnTo>
                  <a:lnTo>
                    <a:pt x="567" y="0"/>
                  </a:lnTo>
                  <a:lnTo>
                    <a:pt x="637" y="24"/>
                  </a:lnTo>
                  <a:lnTo>
                    <a:pt x="675" y="79"/>
                  </a:lnTo>
                  <a:lnTo>
                    <a:pt x="705" y="183"/>
                  </a:lnTo>
                  <a:lnTo>
                    <a:pt x="697" y="293"/>
                  </a:lnTo>
                  <a:lnTo>
                    <a:pt x="667" y="389"/>
                  </a:lnTo>
                  <a:lnTo>
                    <a:pt x="591" y="501"/>
                  </a:lnTo>
                  <a:lnTo>
                    <a:pt x="506" y="580"/>
                  </a:lnTo>
                  <a:lnTo>
                    <a:pt x="414" y="651"/>
                  </a:lnTo>
                  <a:lnTo>
                    <a:pt x="315" y="698"/>
                  </a:lnTo>
                  <a:lnTo>
                    <a:pt x="230" y="715"/>
                  </a:lnTo>
                  <a:lnTo>
                    <a:pt x="192" y="691"/>
                  </a:lnTo>
                  <a:lnTo>
                    <a:pt x="161" y="596"/>
                  </a:lnTo>
                  <a:lnTo>
                    <a:pt x="169" y="469"/>
                  </a:lnTo>
                  <a:lnTo>
                    <a:pt x="23" y="476"/>
                  </a:lnTo>
                  <a:lnTo>
                    <a:pt x="0" y="453"/>
                  </a:lnTo>
                  <a:lnTo>
                    <a:pt x="23" y="405"/>
                  </a:lnTo>
                  <a:lnTo>
                    <a:pt x="176" y="397"/>
                  </a:lnTo>
                  <a:lnTo>
                    <a:pt x="215" y="3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49" name="Freeform 21"/>
            <p:cNvSpPr>
              <a:spLocks/>
            </p:cNvSpPr>
            <p:nvPr/>
          </p:nvSpPr>
          <p:spPr bwMode="auto">
            <a:xfrm>
              <a:off x="5129" y="2322"/>
              <a:ext cx="163" cy="350"/>
            </a:xfrm>
            <a:custGeom>
              <a:avLst/>
              <a:gdLst/>
              <a:ahLst/>
              <a:cxnLst>
                <a:cxn ang="0">
                  <a:pos x="138" y="88"/>
                </a:cxn>
                <a:cxn ang="0">
                  <a:pos x="207" y="24"/>
                </a:cxn>
                <a:cxn ang="0">
                  <a:pos x="313" y="0"/>
                </a:cxn>
                <a:cxn ang="0">
                  <a:pos x="405" y="16"/>
                </a:cxn>
                <a:cxn ang="0">
                  <a:pos x="473" y="80"/>
                </a:cxn>
                <a:cxn ang="0">
                  <a:pos x="489" y="128"/>
                </a:cxn>
                <a:cxn ang="0">
                  <a:pos x="489" y="191"/>
                </a:cxn>
                <a:cxn ang="0">
                  <a:pos x="459" y="246"/>
                </a:cxn>
                <a:cxn ang="0">
                  <a:pos x="405" y="342"/>
                </a:cxn>
                <a:cxn ang="0">
                  <a:pos x="383" y="454"/>
                </a:cxn>
                <a:cxn ang="0">
                  <a:pos x="375" y="548"/>
                </a:cxn>
                <a:cxn ang="0">
                  <a:pos x="397" y="651"/>
                </a:cxn>
                <a:cxn ang="0">
                  <a:pos x="459" y="747"/>
                </a:cxn>
                <a:cxn ang="0">
                  <a:pos x="481" y="842"/>
                </a:cxn>
                <a:cxn ang="0">
                  <a:pos x="473" y="929"/>
                </a:cxn>
                <a:cxn ang="0">
                  <a:pos x="429" y="1002"/>
                </a:cxn>
                <a:cxn ang="0">
                  <a:pos x="367" y="1041"/>
                </a:cxn>
                <a:cxn ang="0">
                  <a:pos x="291" y="1049"/>
                </a:cxn>
                <a:cxn ang="0">
                  <a:pos x="199" y="1049"/>
                </a:cxn>
                <a:cxn ang="0">
                  <a:pos x="130" y="1008"/>
                </a:cxn>
                <a:cxn ang="0">
                  <a:pos x="61" y="890"/>
                </a:cxn>
                <a:cxn ang="0">
                  <a:pos x="16" y="786"/>
                </a:cxn>
                <a:cxn ang="0">
                  <a:pos x="0" y="628"/>
                </a:cxn>
                <a:cxn ang="0">
                  <a:pos x="16" y="485"/>
                </a:cxn>
                <a:cxn ang="0">
                  <a:pos x="46" y="334"/>
                </a:cxn>
                <a:cxn ang="0">
                  <a:pos x="92" y="182"/>
                </a:cxn>
                <a:cxn ang="0">
                  <a:pos x="138" y="88"/>
                </a:cxn>
              </a:cxnLst>
              <a:rect l="0" t="0" r="r" b="b"/>
              <a:pathLst>
                <a:path w="489" h="1049">
                  <a:moveTo>
                    <a:pt x="138" y="88"/>
                  </a:moveTo>
                  <a:lnTo>
                    <a:pt x="207" y="24"/>
                  </a:lnTo>
                  <a:lnTo>
                    <a:pt x="313" y="0"/>
                  </a:lnTo>
                  <a:lnTo>
                    <a:pt x="405" y="16"/>
                  </a:lnTo>
                  <a:lnTo>
                    <a:pt x="473" y="80"/>
                  </a:lnTo>
                  <a:lnTo>
                    <a:pt x="489" y="128"/>
                  </a:lnTo>
                  <a:lnTo>
                    <a:pt x="489" y="191"/>
                  </a:lnTo>
                  <a:lnTo>
                    <a:pt x="459" y="246"/>
                  </a:lnTo>
                  <a:lnTo>
                    <a:pt x="405" y="342"/>
                  </a:lnTo>
                  <a:lnTo>
                    <a:pt x="383" y="454"/>
                  </a:lnTo>
                  <a:lnTo>
                    <a:pt x="375" y="548"/>
                  </a:lnTo>
                  <a:lnTo>
                    <a:pt x="397" y="651"/>
                  </a:lnTo>
                  <a:lnTo>
                    <a:pt x="459" y="747"/>
                  </a:lnTo>
                  <a:lnTo>
                    <a:pt x="481" y="842"/>
                  </a:lnTo>
                  <a:lnTo>
                    <a:pt x="473" y="929"/>
                  </a:lnTo>
                  <a:lnTo>
                    <a:pt x="429" y="1002"/>
                  </a:lnTo>
                  <a:lnTo>
                    <a:pt x="367" y="1041"/>
                  </a:lnTo>
                  <a:lnTo>
                    <a:pt x="291" y="1049"/>
                  </a:lnTo>
                  <a:lnTo>
                    <a:pt x="199" y="1049"/>
                  </a:lnTo>
                  <a:lnTo>
                    <a:pt x="130" y="1008"/>
                  </a:lnTo>
                  <a:lnTo>
                    <a:pt x="61" y="890"/>
                  </a:lnTo>
                  <a:lnTo>
                    <a:pt x="16" y="786"/>
                  </a:lnTo>
                  <a:lnTo>
                    <a:pt x="0" y="628"/>
                  </a:lnTo>
                  <a:lnTo>
                    <a:pt x="16" y="485"/>
                  </a:lnTo>
                  <a:lnTo>
                    <a:pt x="46" y="334"/>
                  </a:lnTo>
                  <a:lnTo>
                    <a:pt x="92" y="182"/>
                  </a:lnTo>
                  <a:lnTo>
                    <a:pt x="138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50" name="Freeform 22"/>
            <p:cNvSpPr>
              <a:spLocks/>
            </p:cNvSpPr>
            <p:nvPr/>
          </p:nvSpPr>
          <p:spPr bwMode="auto">
            <a:xfrm>
              <a:off x="5260" y="2333"/>
              <a:ext cx="181" cy="31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6" y="7"/>
                </a:cxn>
                <a:cxn ang="0">
                  <a:pos x="90" y="0"/>
                </a:cxn>
                <a:cxn ang="0">
                  <a:pos x="136" y="39"/>
                </a:cxn>
                <a:cxn ang="0">
                  <a:pos x="206" y="142"/>
                </a:cxn>
                <a:cxn ang="0">
                  <a:pos x="297" y="276"/>
                </a:cxn>
                <a:cxn ang="0">
                  <a:pos x="381" y="372"/>
                </a:cxn>
                <a:cxn ang="0">
                  <a:pos x="535" y="546"/>
                </a:cxn>
                <a:cxn ang="0">
                  <a:pos x="543" y="586"/>
                </a:cxn>
                <a:cxn ang="0">
                  <a:pos x="511" y="610"/>
                </a:cxn>
                <a:cxn ang="0">
                  <a:pos x="435" y="642"/>
                </a:cxn>
                <a:cxn ang="0">
                  <a:pos x="328" y="666"/>
                </a:cxn>
                <a:cxn ang="0">
                  <a:pos x="198" y="674"/>
                </a:cxn>
                <a:cxn ang="0">
                  <a:pos x="152" y="681"/>
                </a:cxn>
                <a:cxn ang="0">
                  <a:pos x="136" y="714"/>
                </a:cxn>
                <a:cxn ang="0">
                  <a:pos x="167" y="769"/>
                </a:cxn>
                <a:cxn ang="0">
                  <a:pos x="274" y="864"/>
                </a:cxn>
                <a:cxn ang="0">
                  <a:pos x="351" y="888"/>
                </a:cxn>
                <a:cxn ang="0">
                  <a:pos x="366" y="920"/>
                </a:cxn>
                <a:cxn ang="0">
                  <a:pos x="335" y="944"/>
                </a:cxn>
                <a:cxn ang="0">
                  <a:pos x="267" y="944"/>
                </a:cxn>
                <a:cxn ang="0">
                  <a:pos x="175" y="888"/>
                </a:cxn>
                <a:cxn ang="0">
                  <a:pos x="98" y="809"/>
                </a:cxn>
                <a:cxn ang="0">
                  <a:pos x="52" y="737"/>
                </a:cxn>
                <a:cxn ang="0">
                  <a:pos x="52" y="681"/>
                </a:cxn>
                <a:cxn ang="0">
                  <a:pos x="82" y="642"/>
                </a:cxn>
                <a:cxn ang="0">
                  <a:pos x="129" y="627"/>
                </a:cxn>
                <a:cxn ang="0">
                  <a:pos x="198" y="619"/>
                </a:cxn>
                <a:cxn ang="0">
                  <a:pos x="274" y="619"/>
                </a:cxn>
                <a:cxn ang="0">
                  <a:pos x="366" y="602"/>
                </a:cxn>
                <a:cxn ang="0">
                  <a:pos x="412" y="586"/>
                </a:cxn>
                <a:cxn ang="0">
                  <a:pos x="435" y="563"/>
                </a:cxn>
                <a:cxn ang="0">
                  <a:pos x="427" y="540"/>
                </a:cxn>
                <a:cxn ang="0">
                  <a:pos x="359" y="475"/>
                </a:cxn>
                <a:cxn ang="0">
                  <a:pos x="251" y="364"/>
                </a:cxn>
                <a:cxn ang="0">
                  <a:pos x="152" y="270"/>
                </a:cxn>
                <a:cxn ang="0">
                  <a:pos x="44" y="166"/>
                </a:cxn>
                <a:cxn ang="0">
                  <a:pos x="6" y="94"/>
                </a:cxn>
                <a:cxn ang="0">
                  <a:pos x="0" y="46"/>
                </a:cxn>
              </a:cxnLst>
              <a:rect l="0" t="0" r="r" b="b"/>
              <a:pathLst>
                <a:path w="543" h="944">
                  <a:moveTo>
                    <a:pt x="0" y="46"/>
                  </a:moveTo>
                  <a:lnTo>
                    <a:pt x="6" y="7"/>
                  </a:lnTo>
                  <a:lnTo>
                    <a:pt x="90" y="0"/>
                  </a:lnTo>
                  <a:lnTo>
                    <a:pt x="136" y="39"/>
                  </a:lnTo>
                  <a:lnTo>
                    <a:pt x="206" y="142"/>
                  </a:lnTo>
                  <a:lnTo>
                    <a:pt x="297" y="276"/>
                  </a:lnTo>
                  <a:lnTo>
                    <a:pt x="381" y="372"/>
                  </a:lnTo>
                  <a:lnTo>
                    <a:pt x="535" y="546"/>
                  </a:lnTo>
                  <a:lnTo>
                    <a:pt x="543" y="586"/>
                  </a:lnTo>
                  <a:lnTo>
                    <a:pt x="511" y="610"/>
                  </a:lnTo>
                  <a:lnTo>
                    <a:pt x="435" y="642"/>
                  </a:lnTo>
                  <a:lnTo>
                    <a:pt x="328" y="666"/>
                  </a:lnTo>
                  <a:lnTo>
                    <a:pt x="198" y="674"/>
                  </a:lnTo>
                  <a:lnTo>
                    <a:pt x="152" y="681"/>
                  </a:lnTo>
                  <a:lnTo>
                    <a:pt x="136" y="714"/>
                  </a:lnTo>
                  <a:lnTo>
                    <a:pt x="167" y="769"/>
                  </a:lnTo>
                  <a:lnTo>
                    <a:pt x="274" y="864"/>
                  </a:lnTo>
                  <a:lnTo>
                    <a:pt x="351" y="888"/>
                  </a:lnTo>
                  <a:lnTo>
                    <a:pt x="366" y="920"/>
                  </a:lnTo>
                  <a:lnTo>
                    <a:pt x="335" y="944"/>
                  </a:lnTo>
                  <a:lnTo>
                    <a:pt x="267" y="944"/>
                  </a:lnTo>
                  <a:lnTo>
                    <a:pt x="175" y="888"/>
                  </a:lnTo>
                  <a:lnTo>
                    <a:pt x="98" y="809"/>
                  </a:lnTo>
                  <a:lnTo>
                    <a:pt x="52" y="737"/>
                  </a:lnTo>
                  <a:lnTo>
                    <a:pt x="52" y="681"/>
                  </a:lnTo>
                  <a:lnTo>
                    <a:pt x="82" y="642"/>
                  </a:lnTo>
                  <a:lnTo>
                    <a:pt x="129" y="627"/>
                  </a:lnTo>
                  <a:lnTo>
                    <a:pt x="198" y="619"/>
                  </a:lnTo>
                  <a:lnTo>
                    <a:pt x="274" y="619"/>
                  </a:lnTo>
                  <a:lnTo>
                    <a:pt x="366" y="602"/>
                  </a:lnTo>
                  <a:lnTo>
                    <a:pt x="412" y="586"/>
                  </a:lnTo>
                  <a:lnTo>
                    <a:pt x="435" y="563"/>
                  </a:lnTo>
                  <a:lnTo>
                    <a:pt x="427" y="540"/>
                  </a:lnTo>
                  <a:lnTo>
                    <a:pt x="359" y="475"/>
                  </a:lnTo>
                  <a:lnTo>
                    <a:pt x="251" y="364"/>
                  </a:lnTo>
                  <a:lnTo>
                    <a:pt x="152" y="270"/>
                  </a:lnTo>
                  <a:lnTo>
                    <a:pt x="44" y="166"/>
                  </a:lnTo>
                  <a:lnTo>
                    <a:pt x="6" y="94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auto">
            <a:xfrm>
              <a:off x="5142" y="2597"/>
              <a:ext cx="196" cy="475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75" y="16"/>
                </a:cxn>
                <a:cxn ang="0">
                  <a:pos x="413" y="80"/>
                </a:cxn>
                <a:cxn ang="0">
                  <a:pos x="405" y="230"/>
                </a:cxn>
                <a:cxn ang="0">
                  <a:pos x="391" y="390"/>
                </a:cxn>
                <a:cxn ang="0">
                  <a:pos x="391" y="556"/>
                </a:cxn>
                <a:cxn ang="0">
                  <a:pos x="467" y="755"/>
                </a:cxn>
                <a:cxn ang="0">
                  <a:pos x="528" y="898"/>
                </a:cxn>
                <a:cxn ang="0">
                  <a:pos x="559" y="1041"/>
                </a:cxn>
                <a:cxn ang="0">
                  <a:pos x="551" y="1168"/>
                </a:cxn>
                <a:cxn ang="0">
                  <a:pos x="551" y="1215"/>
                </a:cxn>
                <a:cxn ang="0">
                  <a:pos x="581" y="1263"/>
                </a:cxn>
                <a:cxn ang="0">
                  <a:pos x="589" y="1311"/>
                </a:cxn>
                <a:cxn ang="0">
                  <a:pos x="567" y="1334"/>
                </a:cxn>
                <a:cxn ang="0">
                  <a:pos x="505" y="1319"/>
                </a:cxn>
                <a:cxn ang="0">
                  <a:pos x="391" y="1303"/>
                </a:cxn>
                <a:cxn ang="0">
                  <a:pos x="253" y="1334"/>
                </a:cxn>
                <a:cxn ang="0">
                  <a:pos x="161" y="1390"/>
                </a:cxn>
                <a:cxn ang="0">
                  <a:pos x="115" y="1423"/>
                </a:cxn>
                <a:cxn ang="0">
                  <a:pos x="69" y="1423"/>
                </a:cxn>
                <a:cxn ang="0">
                  <a:pos x="0" y="1319"/>
                </a:cxn>
                <a:cxn ang="0">
                  <a:pos x="8" y="1303"/>
                </a:cxn>
                <a:cxn ang="0">
                  <a:pos x="146" y="1255"/>
                </a:cxn>
                <a:cxn ang="0">
                  <a:pos x="307" y="1232"/>
                </a:cxn>
                <a:cxn ang="0">
                  <a:pos x="421" y="1224"/>
                </a:cxn>
                <a:cxn ang="0">
                  <a:pos x="489" y="1224"/>
                </a:cxn>
                <a:cxn ang="0">
                  <a:pos x="505" y="1176"/>
                </a:cxn>
                <a:cxn ang="0">
                  <a:pos x="483" y="1041"/>
                </a:cxn>
                <a:cxn ang="0">
                  <a:pos x="429" y="898"/>
                </a:cxn>
                <a:cxn ang="0">
                  <a:pos x="345" y="715"/>
                </a:cxn>
                <a:cxn ang="0">
                  <a:pos x="275" y="556"/>
                </a:cxn>
                <a:cxn ang="0">
                  <a:pos x="245" y="413"/>
                </a:cxn>
                <a:cxn ang="0">
                  <a:pos x="237" y="255"/>
                </a:cxn>
                <a:cxn ang="0">
                  <a:pos x="237" y="103"/>
                </a:cxn>
                <a:cxn ang="0">
                  <a:pos x="269" y="41"/>
                </a:cxn>
                <a:cxn ang="0">
                  <a:pos x="291" y="0"/>
                </a:cxn>
              </a:cxnLst>
              <a:rect l="0" t="0" r="r" b="b"/>
              <a:pathLst>
                <a:path w="589" h="1423">
                  <a:moveTo>
                    <a:pt x="291" y="0"/>
                  </a:moveTo>
                  <a:lnTo>
                    <a:pt x="375" y="16"/>
                  </a:lnTo>
                  <a:lnTo>
                    <a:pt x="413" y="80"/>
                  </a:lnTo>
                  <a:lnTo>
                    <a:pt x="405" y="230"/>
                  </a:lnTo>
                  <a:lnTo>
                    <a:pt x="391" y="390"/>
                  </a:lnTo>
                  <a:lnTo>
                    <a:pt x="391" y="556"/>
                  </a:lnTo>
                  <a:lnTo>
                    <a:pt x="467" y="755"/>
                  </a:lnTo>
                  <a:lnTo>
                    <a:pt x="528" y="898"/>
                  </a:lnTo>
                  <a:lnTo>
                    <a:pt x="559" y="1041"/>
                  </a:lnTo>
                  <a:lnTo>
                    <a:pt x="551" y="1168"/>
                  </a:lnTo>
                  <a:lnTo>
                    <a:pt x="551" y="1215"/>
                  </a:lnTo>
                  <a:lnTo>
                    <a:pt x="581" y="1263"/>
                  </a:lnTo>
                  <a:lnTo>
                    <a:pt x="589" y="1311"/>
                  </a:lnTo>
                  <a:lnTo>
                    <a:pt x="567" y="1334"/>
                  </a:lnTo>
                  <a:lnTo>
                    <a:pt x="505" y="1319"/>
                  </a:lnTo>
                  <a:lnTo>
                    <a:pt x="391" y="1303"/>
                  </a:lnTo>
                  <a:lnTo>
                    <a:pt x="253" y="1334"/>
                  </a:lnTo>
                  <a:lnTo>
                    <a:pt x="161" y="1390"/>
                  </a:lnTo>
                  <a:lnTo>
                    <a:pt x="115" y="1423"/>
                  </a:lnTo>
                  <a:lnTo>
                    <a:pt x="69" y="1423"/>
                  </a:lnTo>
                  <a:lnTo>
                    <a:pt x="0" y="1319"/>
                  </a:lnTo>
                  <a:lnTo>
                    <a:pt x="8" y="1303"/>
                  </a:lnTo>
                  <a:lnTo>
                    <a:pt x="146" y="1255"/>
                  </a:lnTo>
                  <a:lnTo>
                    <a:pt x="307" y="1232"/>
                  </a:lnTo>
                  <a:lnTo>
                    <a:pt x="421" y="1224"/>
                  </a:lnTo>
                  <a:lnTo>
                    <a:pt x="489" y="1224"/>
                  </a:lnTo>
                  <a:lnTo>
                    <a:pt x="505" y="1176"/>
                  </a:lnTo>
                  <a:lnTo>
                    <a:pt x="483" y="1041"/>
                  </a:lnTo>
                  <a:lnTo>
                    <a:pt x="429" y="898"/>
                  </a:lnTo>
                  <a:lnTo>
                    <a:pt x="345" y="715"/>
                  </a:lnTo>
                  <a:lnTo>
                    <a:pt x="275" y="556"/>
                  </a:lnTo>
                  <a:lnTo>
                    <a:pt x="245" y="413"/>
                  </a:lnTo>
                  <a:lnTo>
                    <a:pt x="237" y="255"/>
                  </a:lnTo>
                  <a:lnTo>
                    <a:pt x="237" y="103"/>
                  </a:lnTo>
                  <a:lnTo>
                    <a:pt x="269" y="41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auto">
            <a:xfrm>
              <a:off x="5045" y="2611"/>
              <a:ext cx="163" cy="394"/>
            </a:xfrm>
            <a:custGeom>
              <a:avLst/>
              <a:gdLst/>
              <a:ahLst/>
              <a:cxnLst>
                <a:cxn ang="0">
                  <a:pos x="367" y="0"/>
                </a:cxn>
                <a:cxn ang="0">
                  <a:pos x="435" y="0"/>
                </a:cxn>
                <a:cxn ang="0">
                  <a:pos x="459" y="47"/>
                </a:cxn>
                <a:cxn ang="0">
                  <a:pos x="473" y="151"/>
                </a:cxn>
                <a:cxn ang="0">
                  <a:pos x="459" y="261"/>
                </a:cxn>
                <a:cxn ang="0">
                  <a:pos x="420" y="483"/>
                </a:cxn>
                <a:cxn ang="0">
                  <a:pos x="427" y="579"/>
                </a:cxn>
                <a:cxn ang="0">
                  <a:pos x="473" y="770"/>
                </a:cxn>
                <a:cxn ang="0">
                  <a:pos x="489" y="905"/>
                </a:cxn>
                <a:cxn ang="0">
                  <a:pos x="489" y="1008"/>
                </a:cxn>
                <a:cxn ang="0">
                  <a:pos x="466" y="1031"/>
                </a:cxn>
                <a:cxn ang="0">
                  <a:pos x="397" y="1048"/>
                </a:cxn>
                <a:cxn ang="0">
                  <a:pos x="305" y="1071"/>
                </a:cxn>
                <a:cxn ang="0">
                  <a:pos x="214" y="1119"/>
                </a:cxn>
                <a:cxn ang="0">
                  <a:pos x="122" y="1183"/>
                </a:cxn>
                <a:cxn ang="0">
                  <a:pos x="84" y="1183"/>
                </a:cxn>
                <a:cxn ang="0">
                  <a:pos x="0" y="1112"/>
                </a:cxn>
                <a:cxn ang="0">
                  <a:pos x="8" y="1079"/>
                </a:cxn>
                <a:cxn ang="0">
                  <a:pos x="114" y="1031"/>
                </a:cxn>
                <a:cxn ang="0">
                  <a:pos x="298" y="984"/>
                </a:cxn>
                <a:cxn ang="0">
                  <a:pos x="382" y="952"/>
                </a:cxn>
                <a:cxn ang="0">
                  <a:pos x="397" y="921"/>
                </a:cxn>
                <a:cxn ang="0">
                  <a:pos x="397" y="786"/>
                </a:cxn>
                <a:cxn ang="0">
                  <a:pos x="367" y="612"/>
                </a:cxn>
                <a:cxn ang="0">
                  <a:pos x="351" y="500"/>
                </a:cxn>
                <a:cxn ang="0">
                  <a:pos x="336" y="325"/>
                </a:cxn>
                <a:cxn ang="0">
                  <a:pos x="328" y="135"/>
                </a:cxn>
                <a:cxn ang="0">
                  <a:pos x="336" y="47"/>
                </a:cxn>
                <a:cxn ang="0">
                  <a:pos x="367" y="0"/>
                </a:cxn>
              </a:cxnLst>
              <a:rect l="0" t="0" r="r" b="b"/>
              <a:pathLst>
                <a:path w="489" h="1183">
                  <a:moveTo>
                    <a:pt x="367" y="0"/>
                  </a:moveTo>
                  <a:lnTo>
                    <a:pt x="435" y="0"/>
                  </a:lnTo>
                  <a:lnTo>
                    <a:pt x="459" y="47"/>
                  </a:lnTo>
                  <a:lnTo>
                    <a:pt x="473" y="151"/>
                  </a:lnTo>
                  <a:lnTo>
                    <a:pt x="459" y="261"/>
                  </a:lnTo>
                  <a:lnTo>
                    <a:pt x="420" y="483"/>
                  </a:lnTo>
                  <a:lnTo>
                    <a:pt x="427" y="579"/>
                  </a:lnTo>
                  <a:lnTo>
                    <a:pt x="473" y="770"/>
                  </a:lnTo>
                  <a:lnTo>
                    <a:pt x="489" y="905"/>
                  </a:lnTo>
                  <a:lnTo>
                    <a:pt x="489" y="1008"/>
                  </a:lnTo>
                  <a:lnTo>
                    <a:pt x="466" y="1031"/>
                  </a:lnTo>
                  <a:lnTo>
                    <a:pt x="397" y="1048"/>
                  </a:lnTo>
                  <a:lnTo>
                    <a:pt x="305" y="1071"/>
                  </a:lnTo>
                  <a:lnTo>
                    <a:pt x="214" y="1119"/>
                  </a:lnTo>
                  <a:lnTo>
                    <a:pt x="122" y="1183"/>
                  </a:lnTo>
                  <a:lnTo>
                    <a:pt x="84" y="1183"/>
                  </a:lnTo>
                  <a:lnTo>
                    <a:pt x="0" y="1112"/>
                  </a:lnTo>
                  <a:lnTo>
                    <a:pt x="8" y="1079"/>
                  </a:lnTo>
                  <a:lnTo>
                    <a:pt x="114" y="1031"/>
                  </a:lnTo>
                  <a:lnTo>
                    <a:pt x="298" y="984"/>
                  </a:lnTo>
                  <a:lnTo>
                    <a:pt x="382" y="952"/>
                  </a:lnTo>
                  <a:lnTo>
                    <a:pt x="397" y="921"/>
                  </a:lnTo>
                  <a:lnTo>
                    <a:pt x="397" y="786"/>
                  </a:lnTo>
                  <a:lnTo>
                    <a:pt x="367" y="612"/>
                  </a:lnTo>
                  <a:lnTo>
                    <a:pt x="351" y="500"/>
                  </a:lnTo>
                  <a:lnTo>
                    <a:pt x="336" y="325"/>
                  </a:lnTo>
                  <a:lnTo>
                    <a:pt x="328" y="135"/>
                  </a:lnTo>
                  <a:lnTo>
                    <a:pt x="336" y="47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53" name="Freeform 25"/>
            <p:cNvSpPr>
              <a:spLocks/>
            </p:cNvSpPr>
            <p:nvPr/>
          </p:nvSpPr>
          <p:spPr bwMode="auto">
            <a:xfrm>
              <a:off x="5040" y="2030"/>
              <a:ext cx="268" cy="352"/>
            </a:xfrm>
            <a:custGeom>
              <a:avLst/>
              <a:gdLst/>
              <a:ahLst/>
              <a:cxnLst>
                <a:cxn ang="0">
                  <a:pos x="427" y="1055"/>
                </a:cxn>
                <a:cxn ang="0">
                  <a:pos x="465" y="1007"/>
                </a:cxn>
                <a:cxn ang="0">
                  <a:pos x="451" y="936"/>
                </a:cxn>
                <a:cxn ang="0">
                  <a:pos x="421" y="841"/>
                </a:cxn>
                <a:cxn ang="0">
                  <a:pos x="305" y="729"/>
                </a:cxn>
                <a:cxn ang="0">
                  <a:pos x="191" y="627"/>
                </a:cxn>
                <a:cxn ang="0">
                  <a:pos x="137" y="515"/>
                </a:cxn>
                <a:cxn ang="0">
                  <a:pos x="114" y="340"/>
                </a:cxn>
                <a:cxn ang="0">
                  <a:pos x="245" y="293"/>
                </a:cxn>
                <a:cxn ang="0">
                  <a:pos x="451" y="270"/>
                </a:cxn>
                <a:cxn ang="0">
                  <a:pos x="535" y="278"/>
                </a:cxn>
                <a:cxn ang="0">
                  <a:pos x="557" y="301"/>
                </a:cxn>
                <a:cxn ang="0">
                  <a:pos x="596" y="261"/>
                </a:cxn>
                <a:cxn ang="0">
                  <a:pos x="581" y="222"/>
                </a:cxn>
                <a:cxn ang="0">
                  <a:pos x="603" y="151"/>
                </a:cxn>
                <a:cxn ang="0">
                  <a:pos x="665" y="87"/>
                </a:cxn>
                <a:cxn ang="0">
                  <a:pos x="711" y="71"/>
                </a:cxn>
                <a:cxn ang="0">
                  <a:pos x="772" y="110"/>
                </a:cxn>
                <a:cxn ang="0">
                  <a:pos x="803" y="71"/>
                </a:cxn>
                <a:cxn ang="0">
                  <a:pos x="749" y="0"/>
                </a:cxn>
                <a:cxn ang="0">
                  <a:pos x="680" y="0"/>
                </a:cxn>
                <a:cxn ang="0">
                  <a:pos x="596" y="39"/>
                </a:cxn>
                <a:cxn ang="0">
                  <a:pos x="543" y="143"/>
                </a:cxn>
                <a:cxn ang="0">
                  <a:pos x="473" y="191"/>
                </a:cxn>
                <a:cxn ang="0">
                  <a:pos x="367" y="206"/>
                </a:cxn>
                <a:cxn ang="0">
                  <a:pos x="175" y="230"/>
                </a:cxn>
                <a:cxn ang="0">
                  <a:pos x="22" y="278"/>
                </a:cxn>
                <a:cxn ang="0">
                  <a:pos x="0" y="317"/>
                </a:cxn>
                <a:cxn ang="0">
                  <a:pos x="14" y="444"/>
                </a:cxn>
                <a:cxn ang="0">
                  <a:pos x="68" y="618"/>
                </a:cxn>
                <a:cxn ang="0">
                  <a:pos x="145" y="762"/>
                </a:cxn>
                <a:cxn ang="0">
                  <a:pos x="221" y="888"/>
                </a:cxn>
                <a:cxn ang="0">
                  <a:pos x="291" y="976"/>
                </a:cxn>
                <a:cxn ang="0">
                  <a:pos x="359" y="1038"/>
                </a:cxn>
                <a:cxn ang="0">
                  <a:pos x="427" y="1055"/>
                </a:cxn>
              </a:cxnLst>
              <a:rect l="0" t="0" r="r" b="b"/>
              <a:pathLst>
                <a:path w="803" h="1055">
                  <a:moveTo>
                    <a:pt x="427" y="1055"/>
                  </a:moveTo>
                  <a:lnTo>
                    <a:pt x="465" y="1007"/>
                  </a:lnTo>
                  <a:lnTo>
                    <a:pt x="451" y="936"/>
                  </a:lnTo>
                  <a:lnTo>
                    <a:pt x="421" y="841"/>
                  </a:lnTo>
                  <a:lnTo>
                    <a:pt x="305" y="729"/>
                  </a:lnTo>
                  <a:lnTo>
                    <a:pt x="191" y="627"/>
                  </a:lnTo>
                  <a:lnTo>
                    <a:pt x="137" y="515"/>
                  </a:lnTo>
                  <a:lnTo>
                    <a:pt x="114" y="340"/>
                  </a:lnTo>
                  <a:lnTo>
                    <a:pt x="245" y="293"/>
                  </a:lnTo>
                  <a:lnTo>
                    <a:pt x="451" y="270"/>
                  </a:lnTo>
                  <a:lnTo>
                    <a:pt x="535" y="278"/>
                  </a:lnTo>
                  <a:lnTo>
                    <a:pt x="557" y="301"/>
                  </a:lnTo>
                  <a:lnTo>
                    <a:pt x="596" y="261"/>
                  </a:lnTo>
                  <a:lnTo>
                    <a:pt x="581" y="222"/>
                  </a:lnTo>
                  <a:lnTo>
                    <a:pt x="603" y="151"/>
                  </a:lnTo>
                  <a:lnTo>
                    <a:pt x="665" y="87"/>
                  </a:lnTo>
                  <a:lnTo>
                    <a:pt x="711" y="71"/>
                  </a:lnTo>
                  <a:lnTo>
                    <a:pt x="772" y="110"/>
                  </a:lnTo>
                  <a:lnTo>
                    <a:pt x="803" y="71"/>
                  </a:lnTo>
                  <a:lnTo>
                    <a:pt x="749" y="0"/>
                  </a:lnTo>
                  <a:lnTo>
                    <a:pt x="680" y="0"/>
                  </a:lnTo>
                  <a:lnTo>
                    <a:pt x="596" y="39"/>
                  </a:lnTo>
                  <a:lnTo>
                    <a:pt x="543" y="143"/>
                  </a:lnTo>
                  <a:lnTo>
                    <a:pt x="473" y="191"/>
                  </a:lnTo>
                  <a:lnTo>
                    <a:pt x="367" y="206"/>
                  </a:lnTo>
                  <a:lnTo>
                    <a:pt x="175" y="230"/>
                  </a:lnTo>
                  <a:lnTo>
                    <a:pt x="22" y="278"/>
                  </a:lnTo>
                  <a:lnTo>
                    <a:pt x="0" y="317"/>
                  </a:lnTo>
                  <a:lnTo>
                    <a:pt x="14" y="444"/>
                  </a:lnTo>
                  <a:lnTo>
                    <a:pt x="68" y="618"/>
                  </a:lnTo>
                  <a:lnTo>
                    <a:pt x="145" y="762"/>
                  </a:lnTo>
                  <a:lnTo>
                    <a:pt x="221" y="888"/>
                  </a:lnTo>
                  <a:lnTo>
                    <a:pt x="291" y="976"/>
                  </a:lnTo>
                  <a:lnTo>
                    <a:pt x="359" y="1038"/>
                  </a:lnTo>
                  <a:lnTo>
                    <a:pt x="427" y="10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22554" name="Group 26"/>
          <p:cNvGrpSpPr>
            <a:grpSpLocks/>
          </p:cNvGrpSpPr>
          <p:nvPr/>
        </p:nvGrpSpPr>
        <p:grpSpPr bwMode="auto">
          <a:xfrm>
            <a:off x="7848600" y="2514600"/>
            <a:ext cx="914400" cy="914400"/>
            <a:chOff x="4944" y="1632"/>
            <a:chExt cx="576" cy="576"/>
          </a:xfrm>
        </p:grpSpPr>
        <p:sp>
          <p:nvSpPr>
            <p:cNvPr id="22555" name="AutoShape 27"/>
            <p:cNvSpPr>
              <a:spLocks noChangeArrowheads="1"/>
            </p:cNvSpPr>
            <p:nvPr/>
          </p:nvSpPr>
          <p:spPr bwMode="auto">
            <a:xfrm>
              <a:off x="4944" y="1632"/>
              <a:ext cx="576" cy="576"/>
            </a:xfrm>
            <a:prstGeom prst="irregularSeal1">
              <a:avLst/>
            </a:prstGeom>
            <a:solidFill>
              <a:srgbClr val="3366FF"/>
            </a:solidFill>
            <a:ln w="2857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5088" y="172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3200" b="1"/>
                <a:t>?</a:t>
              </a:r>
            </a:p>
          </p:txBody>
        </p:sp>
      </p:grp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5257800" y="42672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6781800" y="36576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7239000" y="3276600"/>
            <a:ext cx="374650" cy="37465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7924800" y="5767388"/>
            <a:ext cx="1098550" cy="366712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800" b="1"/>
              <a:t>WYNIKI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228600" y="152400"/>
            <a:ext cx="3179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u="sng">
                <a:solidFill>
                  <a:srgbClr val="FFFF00"/>
                </a:solidFill>
              </a:rPr>
              <a:t>ZADANIE 5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25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25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25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25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25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25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25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525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25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525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25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525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025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525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9025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525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125"/>
                            </p:stCondLst>
                            <p:childTnLst>
                              <p:par>
                                <p:cTn id="7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utoUpdateAnimBg="0"/>
      <p:bldP spid="22544" grpId="0" autoUpdateAnimBg="0"/>
      <p:bldP spid="22557" grpId="0" animBg="1"/>
      <p:bldP spid="22558" grpId="0" animBg="1"/>
      <p:bldP spid="22559" grpId="0" animBg="1"/>
      <p:bldP spid="2256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44550" y="152400"/>
            <a:ext cx="74612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4000" b="1">
                <a:solidFill>
                  <a:srgbClr val="FFFF00"/>
                </a:solidFill>
              </a:rPr>
              <a:t> </a:t>
            </a:r>
            <a:r>
              <a:rPr lang="pl-PL" sz="3600" b="1">
                <a:solidFill>
                  <a:srgbClr val="FFFF00"/>
                </a:solidFill>
              </a:rPr>
              <a:t>MOŻESZ  SPRAWDZIĆ  WYNIKI </a:t>
            </a:r>
          </a:p>
          <a:p>
            <a:pPr algn="ctr"/>
            <a:r>
              <a:rPr lang="pl-PL" sz="3600" b="1">
                <a:solidFill>
                  <a:srgbClr val="FFFF00"/>
                </a:solidFill>
              </a:rPr>
              <a:t>  ZADAŃ   RACHUNKOWYCH</a:t>
            </a:r>
            <a:r>
              <a:rPr lang="pl-PL" sz="3200" b="1">
                <a:solidFill>
                  <a:srgbClr val="FFFF00"/>
                </a:solidFill>
              </a:rPr>
              <a:t> 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990600" y="1676400"/>
            <a:ext cx="7239000" cy="4724400"/>
            <a:chOff x="432" y="768"/>
            <a:chExt cx="4560" cy="2976"/>
          </a:xfrm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2760" y="2386"/>
              <a:ext cx="2232" cy="1358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pl-PL" sz="3200" b="1" u="sng">
                  <a:solidFill>
                    <a:srgbClr val="FF9900"/>
                  </a:solidFill>
                </a:rPr>
                <a:t>ZADANIE 5</a:t>
              </a:r>
            </a:p>
            <a:p>
              <a:pPr algn="ctr">
                <a:spcBef>
                  <a:spcPct val="20000"/>
                </a:spcBef>
              </a:pPr>
              <a:r>
                <a:rPr lang="pl-PL" sz="3200" b="1"/>
                <a:t> liczba kulek = 100</a:t>
              </a: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432" y="2386"/>
              <a:ext cx="2328" cy="1358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533400" indent="-533400" algn="ctr">
                <a:spcBef>
                  <a:spcPct val="20000"/>
                </a:spcBef>
              </a:pPr>
              <a:r>
                <a:rPr lang="pl-PL" sz="3200" b="1" u="sng">
                  <a:solidFill>
                    <a:srgbClr val="FF9900"/>
                  </a:solidFill>
                </a:rPr>
                <a:t>ZADANIE 4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pl-PL" sz="2800" b="1"/>
                <a:t>      </a:t>
              </a:r>
              <a:r>
                <a:rPr lang="pl-PL" sz="3200" b="1"/>
                <a:t>P =        </a:t>
              </a:r>
              <a:r>
                <a:rPr lang="pl-PL" sz="3200" b="1">
                  <a:cs typeface="Times New Roman" pitchFamily="18" charset="0"/>
                  <a:sym typeface="Symbol" pitchFamily="18" charset="2"/>
                </a:rPr>
                <a:t></a:t>
              </a:r>
              <a:r>
                <a:rPr lang="pl-PL" sz="3200" b="1"/>
                <a:t> cm</a:t>
              </a:r>
              <a:r>
                <a:rPr lang="pl-PL" sz="3200" b="1" baseline="30000"/>
                <a:t>2</a:t>
              </a:r>
              <a:r>
                <a:rPr lang="pl-PL" sz="2800" b="1" baseline="30000"/>
                <a:t> </a:t>
              </a:r>
            </a:p>
            <a:p>
              <a:pPr marL="533400" indent="-533400">
                <a:spcBef>
                  <a:spcPct val="20000"/>
                </a:spcBef>
              </a:pPr>
              <a:endParaRPr lang="pl-PL" sz="2800"/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2760" y="768"/>
              <a:ext cx="2232" cy="1618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pl-PL" sz="3200" b="1" u="sng">
                  <a:solidFill>
                    <a:srgbClr val="FF9900"/>
                  </a:solidFill>
                </a:rPr>
                <a:t>ZADANIE 3</a:t>
              </a:r>
            </a:p>
            <a:p>
              <a:pPr algn="ctr">
                <a:spcBef>
                  <a:spcPct val="20000"/>
                </a:spcBef>
              </a:pPr>
              <a:endParaRPr lang="pl-PL" sz="3200" b="1">
                <a:solidFill>
                  <a:srgbClr val="FF9900"/>
                </a:solidFill>
              </a:endParaRPr>
            </a:p>
            <a:p>
              <a:pPr algn="ctr">
                <a:spcBef>
                  <a:spcPct val="20000"/>
                </a:spcBef>
              </a:pPr>
              <a:r>
                <a:rPr lang="pl-PL" sz="3200" b="1"/>
                <a:t>V  =  80 </a:t>
              </a:r>
              <a:r>
                <a:rPr lang="pl-PL" sz="3200" b="1">
                  <a:cs typeface="Times New Roman" pitchFamily="18" charset="0"/>
                  <a:sym typeface="Symbol" pitchFamily="18" charset="2"/>
                </a:rPr>
                <a:t></a:t>
              </a:r>
              <a:r>
                <a:rPr lang="pl-PL" sz="3200" b="1"/>
                <a:t> cm</a:t>
              </a:r>
              <a:r>
                <a:rPr lang="pl-PL" sz="3200" b="1" baseline="30000"/>
                <a:t>3</a:t>
              </a:r>
              <a:r>
                <a:rPr lang="pl-PL" sz="3200" b="1"/>
                <a:t> </a:t>
              </a:r>
              <a:endParaRPr lang="pl-PL" sz="3200" b="1" baseline="30000"/>
            </a:p>
            <a:p>
              <a:pPr>
                <a:spcBef>
                  <a:spcPct val="20000"/>
                </a:spcBef>
              </a:pPr>
              <a:endParaRPr lang="pl-PL" sz="3200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432" y="768"/>
              <a:ext cx="2328" cy="1618"/>
            </a:xfrm>
            <a:prstGeom prst="rect">
              <a:avLst/>
            </a:prstGeom>
            <a:noFill/>
            <a:ln w="57150" cmpd="thickThin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533400" indent="-533400" algn="ctr">
                <a:spcBef>
                  <a:spcPct val="20000"/>
                </a:spcBef>
              </a:pPr>
              <a:r>
                <a:rPr lang="pl-PL" sz="3200" b="1" u="sng">
                  <a:solidFill>
                    <a:srgbClr val="FF9900"/>
                  </a:solidFill>
                </a:rPr>
                <a:t>ZADANIE 2</a:t>
              </a:r>
            </a:p>
            <a:p>
              <a:pPr marL="533400" indent="-533400" algn="ctr">
                <a:spcBef>
                  <a:spcPct val="20000"/>
                </a:spcBef>
              </a:pPr>
              <a:r>
                <a:rPr lang="pl-PL" sz="3200" b="1"/>
                <a:t>1)  P</a:t>
              </a:r>
              <a:r>
                <a:rPr lang="pl-PL" sz="3200" b="1" baseline="-25000"/>
                <a:t>b</a:t>
              </a:r>
              <a:r>
                <a:rPr lang="pl-PL" sz="3200" b="1"/>
                <a:t> = 100</a:t>
              </a:r>
              <a:r>
                <a:rPr lang="pl-PL" sz="3200" b="1">
                  <a:cs typeface="Times New Roman" pitchFamily="18" charset="0"/>
                  <a:sym typeface="Symbol" pitchFamily="18" charset="2"/>
                </a:rPr>
                <a:t></a:t>
              </a:r>
              <a:r>
                <a:rPr lang="pl-PL" sz="3200" b="1"/>
                <a:t> cm</a:t>
              </a:r>
              <a:r>
                <a:rPr lang="pl-PL" sz="3200" b="1" baseline="30000"/>
                <a:t>2 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pl-PL" sz="3200" b="1"/>
                <a:t>  2)   r  =  4 cm</a:t>
              </a:r>
            </a:p>
            <a:p>
              <a:pPr marL="533400" indent="-533400">
                <a:spcBef>
                  <a:spcPct val="20000"/>
                </a:spcBef>
              </a:pPr>
              <a:r>
                <a:rPr lang="pl-PL" sz="3200" b="1"/>
                <a:t>  3)  V  =  36 </a:t>
              </a:r>
              <a:r>
                <a:rPr lang="pl-PL" sz="3200" b="1">
                  <a:cs typeface="Times New Roman" pitchFamily="18" charset="0"/>
                  <a:sym typeface="Symbol" pitchFamily="18" charset="2"/>
                </a:rPr>
                <a:t></a:t>
              </a:r>
              <a:r>
                <a:rPr lang="pl-PL" sz="3200" b="1"/>
                <a:t> cm</a:t>
              </a:r>
              <a:r>
                <a:rPr lang="pl-PL" sz="3200" b="1" baseline="30000"/>
                <a:t>3</a:t>
              </a:r>
              <a:r>
                <a:rPr lang="pl-PL" sz="3200" b="1"/>
                <a:t> </a:t>
              </a:r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432" y="2386"/>
              <a:ext cx="4560" cy="0"/>
            </a:xfrm>
            <a:prstGeom prst="line">
              <a:avLst/>
            </a:prstGeom>
            <a:noFill/>
            <a:ln w="76200" cmpd="thickThin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2760" y="768"/>
              <a:ext cx="0" cy="2569"/>
            </a:xfrm>
            <a:prstGeom prst="line">
              <a:avLst/>
            </a:prstGeom>
            <a:noFill/>
            <a:ln w="76200" cmpd="thickThin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432" y="768"/>
              <a:ext cx="4560" cy="0"/>
            </a:xfrm>
            <a:prstGeom prst="line">
              <a:avLst/>
            </a:prstGeom>
            <a:noFill/>
            <a:ln w="76200" cap="sq" cmpd="thickThin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432" y="768"/>
              <a:ext cx="0" cy="2544"/>
            </a:xfrm>
            <a:prstGeom prst="line">
              <a:avLst/>
            </a:prstGeom>
            <a:noFill/>
            <a:ln w="76200" cap="sq" cmpd="thickThin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4992" y="768"/>
              <a:ext cx="0" cy="2569"/>
            </a:xfrm>
            <a:prstGeom prst="line">
              <a:avLst/>
            </a:prstGeom>
            <a:noFill/>
            <a:ln w="76200" cap="sq" cmpd="thickThin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432" y="3312"/>
              <a:ext cx="4560" cy="0"/>
            </a:xfrm>
            <a:prstGeom prst="line">
              <a:avLst/>
            </a:prstGeom>
            <a:noFill/>
            <a:ln w="76200" cap="sq" cmpd="thickThin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2209800" y="4779963"/>
            <a:ext cx="1447800" cy="630237"/>
            <a:chOff x="1296" y="3347"/>
            <a:chExt cx="912" cy="397"/>
          </a:xfrm>
        </p:grpSpPr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1296" y="3379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l-PL" sz="3200" b="1"/>
                <a:t>5 </a:t>
              </a:r>
              <a:r>
                <a:rPr lang="pl-PL" sz="3200"/>
                <a:t>    </a:t>
              </a:r>
              <a:endParaRPr lang="pl-PL" sz="2800"/>
            </a:p>
          </p:txBody>
        </p:sp>
        <p:graphicFrame>
          <p:nvGraphicFramePr>
            <p:cNvPr id="23568" name="Object 16"/>
            <p:cNvGraphicFramePr>
              <a:graphicFrameLocks noChangeAspect="1"/>
            </p:cNvGraphicFramePr>
            <p:nvPr/>
          </p:nvGraphicFramePr>
          <p:xfrm>
            <a:off x="1476" y="3347"/>
            <a:ext cx="342" cy="397"/>
          </p:xfrm>
          <a:graphic>
            <a:graphicData uri="http://schemas.openxmlformats.org/presentationml/2006/ole">
              <p:oleObj spid="_x0000_s23568" r:id="rId3" imgW="228600" imgH="228600" progId="Equation.3">
                <p:embed/>
              </p:oleObj>
            </a:graphicData>
          </a:graphic>
        </p:graphicFrame>
      </p:grp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7042150" y="6262688"/>
            <a:ext cx="1111250" cy="366712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800" b="1">
                <a:solidFill>
                  <a:srgbClr val="FFFF00"/>
                </a:solidFill>
              </a:rPr>
              <a:t>KONIEC</a:t>
            </a:r>
          </a:p>
        </p:txBody>
      </p:sp>
      <p:sp>
        <p:nvSpPr>
          <p:cNvPr id="23570" name="AutoShap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66800" y="6094413"/>
            <a:ext cx="755650" cy="611187"/>
          </a:xfrm>
          <a:prstGeom prst="actionButtonBackPrevious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3571" name="AutoShape 19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077200" y="6094413"/>
            <a:ext cx="755650" cy="611187"/>
          </a:xfrm>
          <a:prstGeom prst="actionButtonBackPrevious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023950" cy="34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534557" y="3010059"/>
            <a:ext cx="2581990" cy="39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848872" cy="569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71800" y="1772816"/>
            <a:ext cx="2448272" cy="352839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/>
          <p:nvPr/>
        </p:nvSpPr>
        <p:spPr>
          <a:xfrm>
            <a:off x="2771800" y="1340768"/>
            <a:ext cx="2448272" cy="864096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2771800" y="4869160"/>
            <a:ext cx="2448272" cy="864096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bjaśnienie w chmurce 5"/>
          <p:cNvSpPr/>
          <p:nvPr/>
        </p:nvSpPr>
        <p:spPr>
          <a:xfrm>
            <a:off x="6084168" y="0"/>
            <a:ext cx="3059832" cy="2132856"/>
          </a:xfrm>
          <a:prstGeom prst="cloud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Jak narysować WALEC</a:t>
            </a:r>
            <a:endParaRPr lang="pl-PL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539750" y="1447800"/>
            <a:ext cx="2743200" cy="4038600"/>
            <a:chOff x="768" y="1488"/>
            <a:chExt cx="1584" cy="2256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768" y="1488"/>
              <a:ext cx="1584" cy="2256"/>
              <a:chOff x="768" y="1488"/>
              <a:chExt cx="1584" cy="2256"/>
            </a:xfrm>
          </p:grpSpPr>
          <p:sp>
            <p:nvSpPr>
              <p:cNvPr id="5124" name="AutoShape 4"/>
              <p:cNvSpPr>
                <a:spLocks noChangeArrowheads="1"/>
              </p:cNvSpPr>
              <p:nvPr/>
            </p:nvSpPr>
            <p:spPr bwMode="auto">
              <a:xfrm>
                <a:off x="768" y="1488"/>
                <a:ext cx="1584" cy="2256"/>
              </a:xfrm>
              <a:prstGeom prst="can">
                <a:avLst>
                  <a:gd name="adj" fmla="val 35606"/>
                </a:avLst>
              </a:prstGeom>
              <a:gradFill rotWithShape="0">
                <a:gsLst>
                  <a:gs pos="0">
                    <a:srgbClr val="B23B00"/>
                  </a:gs>
                  <a:gs pos="50000">
                    <a:srgbClr val="FF9933"/>
                  </a:gs>
                  <a:gs pos="100000">
                    <a:srgbClr val="B23B00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  <p:sp>
            <p:nvSpPr>
              <p:cNvPr id="5125" name="Oval 5"/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1536" cy="576"/>
              </a:xfrm>
              <a:prstGeom prst="ellipse">
                <a:avLst/>
              </a:prstGeom>
              <a:gradFill rotWithShape="0">
                <a:gsLst>
                  <a:gs pos="0">
                    <a:srgbClr val="B23B00"/>
                  </a:gs>
                  <a:gs pos="50000">
                    <a:srgbClr val="FF9933"/>
                  </a:gs>
                  <a:gs pos="100000">
                    <a:srgbClr val="B23B00"/>
                  </a:gs>
                </a:gsLst>
                <a:lin ang="0" scaled="1"/>
              </a:gradFill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/>
              </a:p>
            </p:txBody>
          </p:sp>
        </p:grpSp>
        <p:sp>
          <p:nvSpPr>
            <p:cNvPr id="5126" name="Oval 6"/>
            <p:cNvSpPr>
              <a:spLocks noChangeArrowheads="1"/>
            </p:cNvSpPr>
            <p:nvPr/>
          </p:nvSpPr>
          <p:spPr bwMode="auto">
            <a:xfrm>
              <a:off x="768" y="3120"/>
              <a:ext cx="1584" cy="624"/>
            </a:xfrm>
            <a:prstGeom prst="ellipse">
              <a:avLst/>
            </a:prstGeom>
            <a:gradFill rotWithShape="0">
              <a:gsLst>
                <a:gs pos="0">
                  <a:srgbClr val="B23B00"/>
                </a:gs>
                <a:gs pos="50000">
                  <a:srgbClr val="FF9933"/>
                </a:gs>
                <a:gs pos="100000">
                  <a:srgbClr val="B23B00"/>
                </a:gs>
              </a:gsLst>
              <a:lin ang="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768" y="1488"/>
              <a:ext cx="1584" cy="624"/>
            </a:xfrm>
            <a:prstGeom prst="ellipse">
              <a:avLst/>
            </a:prstGeom>
            <a:gradFill rotWithShape="0">
              <a:gsLst>
                <a:gs pos="0">
                  <a:srgbClr val="B23B00"/>
                </a:gs>
                <a:gs pos="50000">
                  <a:srgbClr val="FF9933"/>
                </a:gs>
                <a:gs pos="100000">
                  <a:srgbClr val="B23B00"/>
                </a:gs>
              </a:gsLst>
              <a:lin ang="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05000" y="49530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533400" y="20574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905000" y="20574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368550" y="4284663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r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3400" y="2987675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4400" b="1" i="1"/>
              <a:t>H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962400" y="1833563"/>
            <a:ext cx="450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5400" b="1" i="1"/>
              <a:t>r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810000" y="32766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5400" b="1" i="1"/>
              <a:t>H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419600" y="19050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000" b="1" i="1"/>
              <a:t>- promień podstawy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495800" y="3349625"/>
            <a:ext cx="3929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4000" b="1" i="1"/>
              <a:t>- wysokość walca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rot="10800000">
            <a:off x="2209800" y="59436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419600" y="54864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000" b="1" i="1"/>
              <a:t>oś obrotu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1905000" y="457200"/>
            <a:ext cx="0" cy="60198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796136" y="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 i="1" dirty="0" smtClean="0">
                <a:solidFill>
                  <a:schemeClr val="bg1"/>
                </a:solidFill>
              </a:rPr>
              <a:t> WALEC</a:t>
            </a:r>
            <a:endParaRPr lang="pl-PL" sz="5400" b="1" i="1" dirty="0">
              <a:solidFill>
                <a:schemeClr val="bg1"/>
              </a:solidFill>
            </a:endParaRPr>
          </a:p>
        </p:txBody>
      </p:sp>
      <p:cxnSp>
        <p:nvCxnSpPr>
          <p:cNvPr id="22" name="Łącznik prosty ze strzałką 21"/>
          <p:cNvCxnSpPr/>
          <p:nvPr/>
        </p:nvCxnSpPr>
        <p:spPr>
          <a:xfrm flipH="1">
            <a:off x="2483768" y="1340768"/>
            <a:ext cx="2016224" cy="4320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4499992" y="1052736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dirty="0" smtClean="0"/>
              <a:t>podstawa walca</a:t>
            </a:r>
            <a:endParaRPr lang="pl-PL" sz="3200" b="1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500"/>
                            </p:stCondLst>
                            <p:childTnLst>
                              <p:par>
                                <p:cTn id="63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nimBg="1"/>
      <p:bldP spid="5138" grpId="0" autoUpdateAnimBg="0"/>
      <p:bldP spid="5139" grpId="0" animBg="1"/>
      <p:bldP spid="51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s://encrypted-tbn3.gstatic.com/images?q=tbn:ANd9GcTe_TIQLNnl7jHJ7oJx_zoDVMy96KslZOC-K_p1J7r79GVXeug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34941" cy="4428803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3419872" y="0"/>
            <a:ext cx="352839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PRZEKRÓJ POPRZECZNY WALCA</a:t>
            </a:r>
          </a:p>
          <a:p>
            <a:r>
              <a:rPr lang="pl-PL" b="1" dirty="0" smtClean="0"/>
              <a:t>JEST KOŁEM</a:t>
            </a:r>
            <a:endParaRPr lang="pl-PL" b="1" dirty="0"/>
          </a:p>
        </p:txBody>
      </p:sp>
      <p:pic>
        <p:nvPicPr>
          <p:cNvPr id="56324" name="Picture 4" descr="https://encrypted-tbn3.gstatic.com/images?q=tbn:ANd9GcSGpm0IxmvKlZamZH3v3sAy3rP-u0VFe6NnQwIQk2vPUYAdTfLe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130625"/>
            <a:ext cx="4572000" cy="3727375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755576" y="5373216"/>
            <a:ext cx="338437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PRZEKRÓJ OSIOWY WALCA JEST PROSTOKĄTEM</a:t>
            </a:r>
            <a:endParaRPr lang="pl-PL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531864" cy="516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65817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979712" y="1484784"/>
            <a:ext cx="54006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Zadanie do rozwiązania</a:t>
            </a:r>
            <a:endParaRPr lang="pl-PL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590</Words>
  <Application>Microsoft Office PowerPoint</Application>
  <PresentationFormat>Pokaz na ekranie (4:3)</PresentationFormat>
  <Paragraphs>191</Paragraphs>
  <Slides>31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3" baseType="lpstr">
      <vt:lpstr>Projekt domyślny</vt:lpstr>
      <vt:lpstr>Microsoft Equation 3.0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Brzeżańscy</dc:creator>
  <cp:lastModifiedBy>AGNIESZKA</cp:lastModifiedBy>
  <cp:revision>73</cp:revision>
  <dcterms:created xsi:type="dcterms:W3CDTF">2004-05-29T12:44:29Z</dcterms:created>
  <dcterms:modified xsi:type="dcterms:W3CDTF">2014-10-30T19:58:11Z</dcterms:modified>
</cp:coreProperties>
</file>